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5"/>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166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372B7-DD26-44AA-81DA-E529E9F2F409}" type="datetimeFigureOut">
              <a:rPr lang="en-CA" smtClean="0"/>
              <a:t>16-09-07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FB4EA-A0CC-4286-9A22-53268F0C9027}" type="slidenum">
              <a:rPr lang="en-CA" smtClean="0"/>
              <a:t>‹#›</a:t>
            </a:fld>
            <a:endParaRPr lang="en-CA"/>
          </a:p>
        </p:txBody>
      </p:sp>
    </p:spTree>
    <p:extLst>
      <p:ext uri="{BB962C8B-B14F-4D97-AF65-F5344CB8AC3E}">
        <p14:creationId xmlns:p14="http://schemas.microsoft.com/office/powerpoint/2010/main" val="380941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FC0A13-1287-4B50-A9C9-5B05C4216237}" type="datetime1">
              <a:rPr lang="en-CA" smtClean="0"/>
              <a:t>16-09-07</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C548E3-2271-4C96-A0E9-8A1E1559FCF1}"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6BA5F3-9B20-4F40-ABEC-6E5DD18081A3}" type="datetime1">
              <a:rPr lang="en-CA" smtClean="0"/>
              <a:t>16-09-07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8C548E3-2271-4C96-A0E9-8A1E1559FCF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E4A195-5B19-4964-929F-EA9DC2E4ECF4}" type="datetime1">
              <a:rPr lang="en-CA" smtClean="0"/>
              <a:t>16-09-07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8C548E3-2271-4C96-A0E9-8A1E1559FCF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C9FAE-BB2A-4E55-A785-E73046076BC2}" type="datetime1">
              <a:rPr lang="en-CA" smtClean="0"/>
              <a:t>16-09-07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8C548E3-2271-4C96-A0E9-8A1E1559FCF1}"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4D05B4A-772C-42DE-9799-1808DF465E3F}" type="datetime1">
              <a:rPr lang="en-CA" smtClean="0"/>
              <a:t>16-09-07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98C548E3-2271-4C96-A0E9-8A1E1559FCF1}"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162272-7DDD-40C1-B53B-1C26FE45DE4B}" type="datetime1">
              <a:rPr lang="en-CA" smtClean="0"/>
              <a:t>16-09-07</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8C548E3-2271-4C96-A0E9-8A1E1559FCF1}"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5E5965-DADC-47A8-B884-13C44989603E}" type="datetime1">
              <a:rPr lang="en-CA" smtClean="0"/>
              <a:t>16-09-07</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98C548E3-2271-4C96-A0E9-8A1E1559FCF1}"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6F3939-6420-4A99-8FF2-D7A89E8CB55F}" type="datetime1">
              <a:rPr lang="en-CA" smtClean="0"/>
              <a:t>16-09-07</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98C548E3-2271-4C96-A0E9-8A1E1559FCF1}"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33CF16-0329-43C7-A43E-A03E443F5B62}" type="datetime1">
              <a:rPr lang="en-CA" smtClean="0"/>
              <a:t>16-09-07</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98C548E3-2271-4C96-A0E9-8A1E1559FCF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687629-F9B7-4BDA-9EC4-969FAA510900}" type="datetime1">
              <a:rPr lang="en-CA" smtClean="0"/>
              <a:t>16-09-07</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98C548E3-2271-4C96-A0E9-8A1E1559FCF1}"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498B2E1-1BF7-4C61-84E1-232F7719F6AF}" type="datetime1">
              <a:rPr lang="en-CA" smtClean="0"/>
              <a:t>16-09-07</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C548E3-2271-4C96-A0E9-8A1E1559FCF1}"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28E38B-905E-4E67-B1ED-F7DB4ED2771C}" type="datetime1">
              <a:rPr lang="en-CA" smtClean="0"/>
              <a:t>16-09-07</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C548E3-2271-4C96-A0E9-8A1E1559FCF1}"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Fort William First Nation </a:t>
            </a:r>
            <a:endParaRPr lang="en-CA" dirty="0"/>
          </a:p>
        </p:txBody>
      </p:sp>
      <p:sp>
        <p:nvSpPr>
          <p:cNvPr id="3" name="Subtitle 2"/>
          <p:cNvSpPr>
            <a:spLocks noGrp="1"/>
          </p:cNvSpPr>
          <p:nvPr>
            <p:ph type="subTitle" idx="1"/>
          </p:nvPr>
        </p:nvSpPr>
        <p:spPr/>
        <p:txBody>
          <a:bodyPr/>
          <a:lstStyle/>
          <a:p>
            <a:r>
              <a:rPr lang="en-CA" dirty="0" smtClean="0"/>
              <a:t>Elections </a:t>
            </a:r>
            <a:endParaRPr lang="en-CA" dirty="0"/>
          </a:p>
        </p:txBody>
      </p:sp>
      <p:sp>
        <p:nvSpPr>
          <p:cNvPr id="4" name="Slide Number Placeholder 3"/>
          <p:cNvSpPr>
            <a:spLocks noGrp="1"/>
          </p:cNvSpPr>
          <p:nvPr>
            <p:ph type="sldNum" sz="quarter" idx="12"/>
          </p:nvPr>
        </p:nvSpPr>
        <p:spPr/>
        <p:txBody>
          <a:bodyPr/>
          <a:lstStyle/>
          <a:p>
            <a:fld id="{98C548E3-2271-4C96-A0E9-8A1E1559FCF1}" type="slidenum">
              <a:rPr lang="en-CA" smtClean="0"/>
              <a:t>1</a:t>
            </a:fld>
            <a:endParaRPr lang="en-CA"/>
          </a:p>
        </p:txBody>
      </p:sp>
    </p:spTree>
    <p:extLst>
      <p:ext uri="{BB962C8B-B14F-4D97-AF65-F5344CB8AC3E}">
        <p14:creationId xmlns:p14="http://schemas.microsoft.com/office/powerpoint/2010/main" val="4131683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601136"/>
          </a:xfrm>
        </p:spPr>
        <p:txBody>
          <a:bodyPr>
            <a:normAutofit/>
          </a:bodyPr>
          <a:lstStyle/>
          <a:p>
            <a:r>
              <a:rPr lang="en-CA" sz="1600" dirty="0"/>
              <a:t>Indian Act Election System vs. system under the First Nations Elections Act</a:t>
            </a:r>
          </a:p>
        </p:txBody>
      </p:sp>
      <p:sp>
        <p:nvSpPr>
          <p:cNvPr id="3" name="Text Placeholder 2"/>
          <p:cNvSpPr>
            <a:spLocks noGrp="1"/>
          </p:cNvSpPr>
          <p:nvPr>
            <p:ph type="body" idx="1"/>
          </p:nvPr>
        </p:nvSpPr>
        <p:spPr>
          <a:xfrm>
            <a:off x="2699792" y="1484784"/>
            <a:ext cx="1800200" cy="320903"/>
          </a:xfrm>
        </p:spPr>
        <p:txBody>
          <a:bodyPr>
            <a:normAutofit/>
          </a:bodyPr>
          <a:lstStyle/>
          <a:p>
            <a:r>
              <a:rPr lang="en-CA" sz="1400" dirty="0"/>
              <a:t>Indian Act</a:t>
            </a:r>
          </a:p>
        </p:txBody>
      </p:sp>
      <p:sp>
        <p:nvSpPr>
          <p:cNvPr id="5" name="Text Placeholder 4"/>
          <p:cNvSpPr>
            <a:spLocks noGrp="1"/>
          </p:cNvSpPr>
          <p:nvPr>
            <p:ph type="body" sz="half" idx="3"/>
          </p:nvPr>
        </p:nvSpPr>
        <p:spPr>
          <a:xfrm>
            <a:off x="5076056" y="1484784"/>
            <a:ext cx="3055717" cy="320902"/>
          </a:xfrm>
        </p:spPr>
        <p:txBody>
          <a:bodyPr>
            <a:normAutofit/>
          </a:bodyPr>
          <a:lstStyle/>
          <a:p>
            <a:r>
              <a:rPr lang="en-CA" sz="1400" dirty="0"/>
              <a:t>First Nations Elections Act</a:t>
            </a:r>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594446296"/>
              </p:ext>
            </p:extLst>
          </p:nvPr>
        </p:nvGraphicFramePr>
        <p:xfrm>
          <a:off x="1041400" y="1988839"/>
          <a:ext cx="3419476" cy="3640048"/>
        </p:xfrm>
        <a:graphic>
          <a:graphicData uri="http://schemas.openxmlformats.org/drawingml/2006/table">
            <a:tbl>
              <a:tblPr firstRow="1" bandRow="1">
                <a:tableStyleId>{5C22544A-7EE6-4342-B048-85BDC9FD1C3A}</a:tableStyleId>
              </a:tblPr>
              <a:tblGrid>
                <a:gridCol w="1709738"/>
                <a:gridCol w="1709738"/>
              </a:tblGrid>
              <a:tr h="535196">
                <a:tc>
                  <a:txBody>
                    <a:bodyPr/>
                    <a:lstStyle/>
                    <a:p>
                      <a:r>
                        <a:rPr lang="en-CA" sz="1100" dirty="0" smtClean="0"/>
                        <a:t>Rules and procedures for the nomination of candidates</a:t>
                      </a:r>
                      <a:endParaRPr lang="en-CA" sz="1100" dirty="0"/>
                    </a:p>
                  </a:txBody>
                  <a:tcPr/>
                </a:tc>
                <a:tc>
                  <a:txBody>
                    <a:bodyPr/>
                    <a:lstStyle/>
                    <a:p>
                      <a:r>
                        <a:rPr lang="en-CA" sz="1100" dirty="0" smtClean="0"/>
                        <a:t>None</a:t>
                      </a:r>
                      <a:endParaRPr lang="en-CA" sz="1100" dirty="0"/>
                    </a:p>
                  </a:txBody>
                  <a:tcPr/>
                </a:tc>
              </a:tr>
              <a:tr h="535196">
                <a:tc>
                  <a:txBody>
                    <a:bodyPr/>
                    <a:lstStyle/>
                    <a:p>
                      <a:endParaRPr lang="en-CA"/>
                    </a:p>
                  </a:txBody>
                  <a:tcPr/>
                </a:tc>
                <a:tc>
                  <a:txBody>
                    <a:bodyPr/>
                    <a:lstStyle/>
                    <a:p>
                      <a:endParaRPr lang="en-CA"/>
                    </a:p>
                  </a:txBody>
                  <a:tcPr/>
                </a:tc>
              </a:tr>
              <a:tr h="742653">
                <a:tc>
                  <a:txBody>
                    <a:bodyPr/>
                    <a:lstStyle/>
                    <a:p>
                      <a:endParaRPr lang="en-CA"/>
                    </a:p>
                  </a:txBody>
                  <a:tcPr/>
                </a:tc>
                <a:tc>
                  <a:txBody>
                    <a:bodyPr/>
                    <a:lstStyle/>
                    <a:p>
                      <a:endParaRPr lang="en-CA"/>
                    </a:p>
                  </a:txBody>
                  <a:tcPr/>
                </a:tc>
              </a:tr>
              <a:tr h="535196">
                <a:tc>
                  <a:txBody>
                    <a:bodyPr/>
                    <a:lstStyle/>
                    <a:p>
                      <a:r>
                        <a:rPr lang="en-CA" sz="1100" dirty="0" smtClean="0"/>
                        <a:t>Appeals</a:t>
                      </a:r>
                      <a:endParaRPr lang="en-CA" sz="1100" dirty="0"/>
                    </a:p>
                  </a:txBody>
                  <a:tcPr/>
                </a:tc>
                <a:tc>
                  <a:txBody>
                    <a:bodyPr/>
                    <a:lstStyle/>
                    <a:p>
                      <a:r>
                        <a:rPr lang="en-CA" sz="1100" dirty="0" smtClean="0"/>
                        <a:t>Directed to the Minister who may conduct an investigation and report findings to the Governor in Council. The Governor in Council may set aside the election on the report of the Minister.</a:t>
                      </a:r>
                      <a:endParaRPr lang="en-CA" sz="1100" dirty="0"/>
                    </a:p>
                  </a:txBody>
                  <a:tcPr/>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4050877403"/>
              </p:ext>
            </p:extLst>
          </p:nvPr>
        </p:nvGraphicFramePr>
        <p:xfrm>
          <a:off x="4645025" y="1988839"/>
          <a:ext cx="3419476" cy="4135427"/>
        </p:xfrm>
        <a:graphic>
          <a:graphicData uri="http://schemas.openxmlformats.org/drawingml/2006/table">
            <a:tbl>
              <a:tblPr firstRow="1" bandRow="1">
                <a:tableStyleId>{5C22544A-7EE6-4342-B048-85BDC9FD1C3A}</a:tableStyleId>
              </a:tblPr>
              <a:tblGrid>
                <a:gridCol w="215007"/>
                <a:gridCol w="3204469"/>
              </a:tblGrid>
              <a:tr h="535196">
                <a:tc>
                  <a:txBody>
                    <a:bodyPr/>
                    <a:lstStyle/>
                    <a:p>
                      <a:endParaRPr lang="en-CA" dirty="0"/>
                    </a:p>
                  </a:txBody>
                  <a:tcPr/>
                </a:tc>
                <a:tc>
                  <a:txBody>
                    <a:bodyPr/>
                    <a:lstStyle/>
                    <a:p>
                      <a:r>
                        <a:rPr lang="en-CA" sz="1100" dirty="0" smtClean="0"/>
                        <a:t>A person can be a candidate for only one position for the same election. </a:t>
                      </a:r>
                    </a:p>
                    <a:p>
                      <a:r>
                        <a:rPr lang="en-CA" sz="1100" dirty="0" smtClean="0"/>
                        <a:t>A person cannot nominate more candidates than there are positions to be filled at the election.  </a:t>
                      </a:r>
                    </a:p>
                    <a:p>
                      <a:endParaRPr lang="en-CA" sz="1100" dirty="0" smtClean="0"/>
                    </a:p>
                    <a:p>
                      <a:r>
                        <a:rPr lang="en-CA" sz="1100" dirty="0" smtClean="0"/>
                        <a:t>A First Nation may choose to impose a fee of up to $250 on each candidate to be refunded if the candidate receives more than 5 per cent of the total votes cast.</a:t>
                      </a:r>
                    </a:p>
                    <a:p>
                      <a:endParaRPr lang="en-CA" sz="1100" dirty="0"/>
                    </a:p>
                  </a:txBody>
                  <a:tcPr/>
                </a:tc>
              </a:tr>
              <a:tr h="535196">
                <a:tc>
                  <a:txBody>
                    <a:bodyPr/>
                    <a:lstStyle/>
                    <a:p>
                      <a:endParaRPr lang="en-CA"/>
                    </a:p>
                  </a:txBody>
                  <a:tcPr/>
                </a:tc>
                <a:tc>
                  <a:txBody>
                    <a:bodyPr/>
                    <a:lstStyle/>
                    <a:p>
                      <a:r>
                        <a:rPr lang="en-CA" sz="1100" dirty="0" smtClean="0"/>
                        <a:t>Directed to provincial or federal courts, which can, after hearing the particulars, set aside an election.</a:t>
                      </a:r>
                      <a:endParaRPr lang="en-CA" sz="1100" dirty="0"/>
                    </a:p>
                  </a:txBody>
                  <a:tcPr/>
                </a:tc>
              </a:tr>
              <a:tr h="535196">
                <a:tc>
                  <a:txBody>
                    <a:bodyPr/>
                    <a:lstStyle/>
                    <a:p>
                      <a:endParaRPr lang="en-CA"/>
                    </a:p>
                  </a:txBody>
                  <a:tcPr/>
                </a:tc>
                <a:tc>
                  <a:txBody>
                    <a:bodyPr/>
                    <a:lstStyle/>
                    <a:p>
                      <a:endParaRPr lang="en-CA"/>
                    </a:p>
                  </a:txBody>
                  <a:tcPr/>
                </a:tc>
              </a:tr>
              <a:tr h="535196">
                <a:tc>
                  <a:txBody>
                    <a:bodyPr/>
                    <a:lstStyle/>
                    <a:p>
                      <a:endParaRPr lang="en-CA"/>
                    </a:p>
                  </a:txBody>
                  <a:tcPr/>
                </a:tc>
                <a:tc>
                  <a:txBody>
                    <a:bodyPr/>
                    <a:lstStyle/>
                    <a:p>
                      <a:endParaRPr lang="en-CA" dirty="0"/>
                    </a:p>
                  </a:txBody>
                  <a:tcPr/>
                </a:tc>
              </a:tr>
              <a:tr h="535196">
                <a:tc>
                  <a:txBody>
                    <a:bodyPr/>
                    <a:lstStyle/>
                    <a:p>
                      <a:endParaRPr lang="en-CA"/>
                    </a:p>
                  </a:txBody>
                  <a:tcPr/>
                </a:tc>
                <a:tc>
                  <a:txBody>
                    <a:bodyPr/>
                    <a:lstStyle/>
                    <a:p>
                      <a:endParaRPr lang="en-CA" dirty="0"/>
                    </a:p>
                  </a:txBody>
                  <a:tcPr/>
                </a:tc>
              </a:tr>
            </a:tbl>
          </a:graphicData>
        </a:graphic>
      </p:graphicFrame>
      <p:sp>
        <p:nvSpPr>
          <p:cNvPr id="4" name="Slide Number Placeholder 3"/>
          <p:cNvSpPr>
            <a:spLocks noGrp="1"/>
          </p:cNvSpPr>
          <p:nvPr>
            <p:ph type="sldNum" sz="quarter" idx="12"/>
          </p:nvPr>
        </p:nvSpPr>
        <p:spPr/>
        <p:txBody>
          <a:bodyPr/>
          <a:lstStyle/>
          <a:p>
            <a:fld id="{98C548E3-2271-4C96-A0E9-8A1E1559FCF1}" type="slidenum">
              <a:rPr lang="en-CA" smtClean="0"/>
              <a:t>10</a:t>
            </a:fld>
            <a:endParaRPr lang="en-CA"/>
          </a:p>
        </p:txBody>
      </p:sp>
    </p:spTree>
    <p:extLst>
      <p:ext uri="{BB962C8B-B14F-4D97-AF65-F5344CB8AC3E}">
        <p14:creationId xmlns:p14="http://schemas.microsoft.com/office/powerpoint/2010/main" val="32244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024744" cy="529128"/>
          </a:xfrm>
        </p:spPr>
        <p:txBody>
          <a:bodyPr>
            <a:normAutofit fontScale="90000"/>
          </a:bodyPr>
          <a:lstStyle/>
          <a:p>
            <a:r>
              <a:rPr lang="en-CA" sz="1600" dirty="0"/>
              <a:t>Indian Act Election System vs. system under the First Nations Elections Act</a:t>
            </a:r>
          </a:p>
        </p:txBody>
      </p:sp>
      <p:sp>
        <p:nvSpPr>
          <p:cNvPr id="3" name="Text Placeholder 2"/>
          <p:cNvSpPr>
            <a:spLocks noGrp="1"/>
          </p:cNvSpPr>
          <p:nvPr>
            <p:ph type="body" idx="1"/>
          </p:nvPr>
        </p:nvSpPr>
        <p:spPr>
          <a:xfrm>
            <a:off x="2627784" y="1196752"/>
            <a:ext cx="1656184" cy="504056"/>
          </a:xfrm>
        </p:spPr>
        <p:txBody>
          <a:bodyPr>
            <a:normAutofit/>
          </a:bodyPr>
          <a:lstStyle/>
          <a:p>
            <a:r>
              <a:rPr lang="en-CA" sz="1400" dirty="0"/>
              <a:t>Indian Act</a:t>
            </a:r>
          </a:p>
          <a:p>
            <a:endParaRPr lang="en-CA" sz="1400" dirty="0"/>
          </a:p>
        </p:txBody>
      </p:sp>
      <p:sp>
        <p:nvSpPr>
          <p:cNvPr id="5" name="Text Placeholder 4"/>
          <p:cNvSpPr>
            <a:spLocks noGrp="1"/>
          </p:cNvSpPr>
          <p:nvPr>
            <p:ph type="body" sz="half" idx="3"/>
          </p:nvPr>
        </p:nvSpPr>
        <p:spPr>
          <a:xfrm>
            <a:off x="5076056" y="1196752"/>
            <a:ext cx="3055717" cy="536926"/>
          </a:xfrm>
        </p:spPr>
        <p:txBody>
          <a:bodyPr>
            <a:normAutofit/>
          </a:bodyPr>
          <a:lstStyle/>
          <a:p>
            <a:r>
              <a:rPr lang="en-CA" sz="1400" dirty="0"/>
              <a:t>First Nations Elections Act</a:t>
            </a:r>
          </a:p>
          <a:p>
            <a:endParaRPr lang="en-CA" sz="1400"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575650441"/>
              </p:ext>
            </p:extLst>
          </p:nvPr>
        </p:nvGraphicFramePr>
        <p:xfrm>
          <a:off x="1115616" y="1556792"/>
          <a:ext cx="3600400" cy="4752528"/>
        </p:xfrm>
        <a:graphic>
          <a:graphicData uri="http://schemas.openxmlformats.org/drawingml/2006/table">
            <a:tbl>
              <a:tblPr firstRow="1" bandRow="1">
                <a:tableStyleId>{5C22544A-7EE6-4342-B048-85BDC9FD1C3A}</a:tableStyleId>
              </a:tblPr>
              <a:tblGrid>
                <a:gridCol w="1224136"/>
                <a:gridCol w="2376264"/>
              </a:tblGrid>
              <a:tr h="438638">
                <a:tc>
                  <a:txBody>
                    <a:bodyPr/>
                    <a:lstStyle/>
                    <a:p>
                      <a:r>
                        <a:rPr lang="en-CA" sz="1100" dirty="0" smtClean="0"/>
                        <a:t>Offences and Penalties</a:t>
                      </a:r>
                      <a:endParaRPr lang="en-CA" sz="1100" dirty="0"/>
                    </a:p>
                  </a:txBody>
                  <a:tcPr/>
                </a:tc>
                <a:tc>
                  <a:txBody>
                    <a:bodyPr/>
                    <a:lstStyle/>
                    <a:p>
                      <a:r>
                        <a:rPr lang="en-CA" sz="1100" dirty="0" smtClean="0"/>
                        <a:t>None</a:t>
                      </a:r>
                      <a:endParaRPr lang="en-CA" sz="1100" dirty="0"/>
                    </a:p>
                  </a:txBody>
                  <a:tcPr/>
                </a:tc>
              </a:tr>
              <a:tr h="377969">
                <a:tc>
                  <a:txBody>
                    <a:bodyPr/>
                    <a:lstStyle/>
                    <a:p>
                      <a:endParaRPr lang="en-CA"/>
                    </a:p>
                  </a:txBody>
                  <a:tcPr/>
                </a:tc>
                <a:tc>
                  <a:txBody>
                    <a:bodyPr/>
                    <a:lstStyle/>
                    <a:p>
                      <a:endParaRPr lang="en-CA"/>
                    </a:p>
                  </a:txBody>
                  <a:tcPr/>
                </a:tc>
              </a:tr>
              <a:tr h="377969">
                <a:tc>
                  <a:txBody>
                    <a:bodyPr/>
                    <a:lstStyle/>
                    <a:p>
                      <a:endParaRPr lang="en-CA"/>
                    </a:p>
                  </a:txBody>
                  <a:tcPr/>
                </a:tc>
                <a:tc>
                  <a:txBody>
                    <a:bodyPr/>
                    <a:lstStyle/>
                    <a:p>
                      <a:endParaRPr lang="en-CA" dirty="0"/>
                    </a:p>
                  </a:txBody>
                  <a:tcPr/>
                </a:tc>
              </a:tr>
              <a:tr h="1396093">
                <a:tc>
                  <a:txBody>
                    <a:bodyPr/>
                    <a:lstStyle/>
                    <a:p>
                      <a:endParaRPr lang="en-CA"/>
                    </a:p>
                  </a:txBody>
                  <a:tcPr/>
                </a:tc>
                <a:tc>
                  <a:txBody>
                    <a:bodyPr/>
                    <a:lstStyle/>
                    <a:p>
                      <a:endParaRPr lang="en-CA" dirty="0"/>
                    </a:p>
                  </a:txBody>
                  <a:tcPr/>
                </a:tc>
              </a:tr>
              <a:tr h="2161859">
                <a:tc>
                  <a:txBody>
                    <a:bodyPr/>
                    <a:lstStyle/>
                    <a:p>
                      <a:r>
                        <a:rPr lang="en-CA" sz="1100" dirty="0" smtClean="0"/>
                        <a:t>Removal from Office</a:t>
                      </a:r>
                    </a:p>
                  </a:txBody>
                  <a:tcPr/>
                </a:tc>
                <a:tc>
                  <a:txBody>
                    <a:bodyPr/>
                    <a:lstStyle/>
                    <a:p>
                      <a:r>
                        <a:rPr lang="en-CA" sz="1100" dirty="0" smtClean="0"/>
                        <a:t>A person ceases to hold office when they die, resign or are convicted of an indictable offence. </a:t>
                      </a:r>
                    </a:p>
                    <a:p>
                      <a:r>
                        <a:rPr lang="en-CA" sz="1100" dirty="0" smtClean="0"/>
                        <a:t>or</a:t>
                      </a:r>
                    </a:p>
                    <a:p>
                      <a:r>
                        <a:rPr lang="en-CA" sz="1100" dirty="0" smtClean="0"/>
                        <a:t>When the Minister removes them for having committed corrupt practices in connection with an election or for having missed three consecutive meetings of the council without authorization.</a:t>
                      </a:r>
                      <a:endParaRPr lang="en-CA" sz="1100" dirty="0"/>
                    </a:p>
                  </a:txBody>
                  <a:tcPr/>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1219014603"/>
              </p:ext>
            </p:extLst>
          </p:nvPr>
        </p:nvGraphicFramePr>
        <p:xfrm>
          <a:off x="4788024" y="1556793"/>
          <a:ext cx="3744416" cy="4876799"/>
        </p:xfrm>
        <a:graphic>
          <a:graphicData uri="http://schemas.openxmlformats.org/drawingml/2006/table">
            <a:tbl>
              <a:tblPr firstRow="1" bandRow="1">
                <a:tableStyleId>{5C22544A-7EE6-4342-B048-85BDC9FD1C3A}</a:tableStyleId>
              </a:tblPr>
              <a:tblGrid>
                <a:gridCol w="216024"/>
                <a:gridCol w="3528392"/>
              </a:tblGrid>
              <a:tr h="2808311">
                <a:tc>
                  <a:txBody>
                    <a:bodyPr/>
                    <a:lstStyle/>
                    <a:p>
                      <a:endParaRPr lang="en-CA" dirty="0"/>
                    </a:p>
                  </a:txBody>
                  <a:tcPr/>
                </a:tc>
                <a:tc>
                  <a:txBody>
                    <a:bodyPr/>
                    <a:lstStyle/>
                    <a:p>
                      <a:r>
                        <a:rPr lang="en-CA" sz="1100" dirty="0" smtClean="0"/>
                        <a:t>Prohibits questionable activities surrounding the electoral process such as offering and accepting bribes, purchasing and selling mail-in ballots, obstructing the electoral process and breaching the secrecy of the vote.  </a:t>
                      </a:r>
                    </a:p>
                    <a:p>
                      <a:r>
                        <a:rPr lang="en-CA" sz="1100" dirty="0" smtClean="0"/>
                        <a:t>Persons who breach these prohibitions are guilty of an offence that is punishable by fines and up to five years in prison.</a:t>
                      </a:r>
                    </a:p>
                    <a:p>
                      <a:endParaRPr lang="en-CA" sz="1100" dirty="0" smtClean="0"/>
                    </a:p>
                    <a:p>
                      <a:r>
                        <a:rPr lang="en-CA" sz="1100" dirty="0" smtClean="0"/>
                        <a:t>Elected officials convicted of any of these offences are removed from office and candidates convicted of certain offences are not eligible to run again for five years.</a:t>
                      </a:r>
                    </a:p>
                    <a:p>
                      <a:endParaRPr lang="en-CA" sz="1100" dirty="0" smtClean="0"/>
                    </a:p>
                    <a:p>
                      <a:r>
                        <a:rPr lang="en-CA" sz="1100" dirty="0" smtClean="0"/>
                        <a:t>The offence and penalty provisions are very similar to those found in the Canada Elections Act.</a:t>
                      </a:r>
                      <a:endParaRPr lang="en-CA" sz="1100" dirty="0"/>
                    </a:p>
                  </a:txBody>
                  <a:tcPr/>
                </a:tc>
              </a:tr>
              <a:tr h="387545">
                <a:tc>
                  <a:txBody>
                    <a:bodyPr/>
                    <a:lstStyle/>
                    <a:p>
                      <a:endParaRPr lang="en-CA" sz="1100"/>
                    </a:p>
                  </a:txBody>
                  <a:tcPr/>
                </a:tc>
                <a:tc>
                  <a:txBody>
                    <a:bodyPr/>
                    <a:lstStyle/>
                    <a:p>
                      <a:r>
                        <a:rPr lang="en-CA" sz="1100" dirty="0" smtClean="0"/>
                        <a:t>A person ceases to hold office when they die, resign or are convicted of an indictable offence – however, the conviction must be accompanied by a prison sentence greater than 30 consecutive days for the person to lose their position. </a:t>
                      </a:r>
                    </a:p>
                    <a:p>
                      <a:r>
                        <a:rPr lang="en-CA" sz="1100" dirty="0" smtClean="0"/>
                        <a:t>No ministerial powers to remove elected officials. </a:t>
                      </a:r>
                    </a:p>
                    <a:p>
                      <a:endParaRPr lang="en-CA" sz="1100" dirty="0" smtClean="0"/>
                    </a:p>
                    <a:p>
                      <a:r>
                        <a:rPr lang="en-CA" sz="1100" dirty="0" smtClean="0"/>
                        <a:t>Regulations may be made for the removal of elected officials by means of a petition signed by a percentage of a First Nation's electors (recall).</a:t>
                      </a:r>
                      <a:endParaRPr lang="en-CA" sz="1100" dirty="0"/>
                    </a:p>
                  </a:txBody>
                  <a:tcPr/>
                </a:tc>
              </a:tr>
            </a:tbl>
          </a:graphicData>
        </a:graphic>
      </p:graphicFrame>
      <p:sp>
        <p:nvSpPr>
          <p:cNvPr id="4" name="Slide Number Placeholder 3"/>
          <p:cNvSpPr>
            <a:spLocks noGrp="1"/>
          </p:cNvSpPr>
          <p:nvPr>
            <p:ph type="sldNum" sz="quarter" idx="12"/>
          </p:nvPr>
        </p:nvSpPr>
        <p:spPr/>
        <p:txBody>
          <a:bodyPr/>
          <a:lstStyle/>
          <a:p>
            <a:fld id="{98C548E3-2271-4C96-A0E9-8A1E1559FCF1}" type="slidenum">
              <a:rPr lang="en-CA" smtClean="0"/>
              <a:t>11</a:t>
            </a:fld>
            <a:endParaRPr lang="en-CA"/>
          </a:p>
        </p:txBody>
      </p:sp>
    </p:spTree>
    <p:extLst>
      <p:ext uri="{BB962C8B-B14F-4D97-AF65-F5344CB8AC3E}">
        <p14:creationId xmlns:p14="http://schemas.microsoft.com/office/powerpoint/2010/main" val="1600492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92696"/>
            <a:ext cx="7024744" cy="385112"/>
          </a:xfrm>
        </p:spPr>
        <p:txBody>
          <a:bodyPr>
            <a:normAutofit/>
          </a:bodyPr>
          <a:lstStyle/>
          <a:p>
            <a:r>
              <a:rPr lang="en-CA" sz="1400" dirty="0"/>
              <a:t>Indian Act Election System vs. system under the First Nations Elections Act</a:t>
            </a:r>
          </a:p>
        </p:txBody>
      </p:sp>
      <p:sp>
        <p:nvSpPr>
          <p:cNvPr id="3" name="Text Placeholder 2"/>
          <p:cNvSpPr>
            <a:spLocks noGrp="1"/>
          </p:cNvSpPr>
          <p:nvPr>
            <p:ph type="body" idx="1"/>
          </p:nvPr>
        </p:nvSpPr>
        <p:spPr>
          <a:xfrm>
            <a:off x="2627784" y="1124744"/>
            <a:ext cx="1368152" cy="360040"/>
          </a:xfrm>
        </p:spPr>
        <p:txBody>
          <a:bodyPr>
            <a:normAutofit fontScale="40000" lnSpcReduction="20000"/>
          </a:bodyPr>
          <a:lstStyle/>
          <a:p>
            <a:r>
              <a:rPr lang="en-CA" sz="1400" dirty="0"/>
              <a:t>Indian Act</a:t>
            </a:r>
          </a:p>
          <a:p>
            <a:r>
              <a:rPr lang="en-CA" sz="2500" dirty="0"/>
              <a:t>Indian Act</a:t>
            </a:r>
          </a:p>
          <a:p>
            <a:endParaRPr lang="en-CA" sz="1400" dirty="0"/>
          </a:p>
          <a:p>
            <a:endParaRPr lang="en-CA" sz="1400" dirty="0"/>
          </a:p>
        </p:txBody>
      </p:sp>
      <p:sp>
        <p:nvSpPr>
          <p:cNvPr id="5" name="Text Placeholder 4"/>
          <p:cNvSpPr>
            <a:spLocks noGrp="1"/>
          </p:cNvSpPr>
          <p:nvPr>
            <p:ph type="body" sz="half" idx="3"/>
          </p:nvPr>
        </p:nvSpPr>
        <p:spPr>
          <a:xfrm>
            <a:off x="4932040" y="1124744"/>
            <a:ext cx="3055717" cy="432048"/>
          </a:xfrm>
        </p:spPr>
        <p:txBody>
          <a:bodyPr>
            <a:normAutofit/>
          </a:bodyPr>
          <a:lstStyle/>
          <a:p>
            <a:r>
              <a:rPr lang="en-CA" sz="1400" dirty="0"/>
              <a:t>First Nations Elections Act</a:t>
            </a:r>
          </a:p>
          <a:p>
            <a:endParaRPr lang="en-CA" sz="1400"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2253081556"/>
              </p:ext>
            </p:extLst>
          </p:nvPr>
        </p:nvGraphicFramePr>
        <p:xfrm>
          <a:off x="1043608" y="1628799"/>
          <a:ext cx="3419476" cy="4644516"/>
        </p:xfrm>
        <a:graphic>
          <a:graphicData uri="http://schemas.openxmlformats.org/drawingml/2006/table">
            <a:tbl>
              <a:tblPr firstRow="1" bandRow="1">
                <a:tableStyleId>{5C22544A-7EE6-4342-B048-85BDC9FD1C3A}</a:tableStyleId>
              </a:tblPr>
              <a:tblGrid>
                <a:gridCol w="1008112"/>
                <a:gridCol w="2411364"/>
              </a:tblGrid>
              <a:tr h="2151313">
                <a:tc>
                  <a:txBody>
                    <a:bodyPr/>
                    <a:lstStyle/>
                    <a:p>
                      <a:r>
                        <a:rPr lang="en-CA" sz="1100" dirty="0" smtClean="0"/>
                        <a:t>Opting In</a:t>
                      </a:r>
                      <a:endParaRPr lang="en-CA" sz="1100" dirty="0"/>
                    </a:p>
                  </a:txBody>
                  <a:tcPr/>
                </a:tc>
                <a:tc>
                  <a:txBody>
                    <a:bodyPr/>
                    <a:lstStyle/>
                    <a:p>
                      <a:r>
                        <a:rPr lang="en-CA" sz="1100" dirty="0" smtClean="0"/>
                        <a:t>Opting in is at the discretion of the Minister of Aboriginal Affairs and Northern Development should he or she "deem it advisable for the good government of the band".</a:t>
                      </a:r>
                      <a:endParaRPr lang="en-CA" sz="1100" dirty="0"/>
                    </a:p>
                  </a:txBody>
                  <a:tcPr/>
                </a:tc>
              </a:tr>
              <a:tr h="2493203">
                <a:tc>
                  <a:txBody>
                    <a:bodyPr/>
                    <a:lstStyle/>
                    <a:p>
                      <a:r>
                        <a:rPr lang="en-CA" sz="1100" dirty="0" smtClean="0"/>
                        <a:t>Opting Out</a:t>
                      </a:r>
                      <a:endParaRPr lang="en-CA" sz="1100" dirty="0"/>
                    </a:p>
                  </a:txBody>
                  <a:tcPr/>
                </a:tc>
                <a:tc>
                  <a:txBody>
                    <a:bodyPr/>
                    <a:lstStyle/>
                    <a:p>
                      <a:r>
                        <a:rPr lang="en-CA" sz="1100" dirty="0" smtClean="0"/>
                        <a:t>No provisions (removal from the Indian Act election system is guided by the Department's Conversion to Community Election System Policy)</a:t>
                      </a:r>
                      <a:endParaRPr lang="en-CA" sz="1100" dirty="0"/>
                    </a:p>
                  </a:txBody>
                  <a:tcPr/>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3827860428"/>
              </p:ext>
            </p:extLst>
          </p:nvPr>
        </p:nvGraphicFramePr>
        <p:xfrm>
          <a:off x="4644008" y="1628799"/>
          <a:ext cx="3671391" cy="4636278"/>
        </p:xfrm>
        <a:graphic>
          <a:graphicData uri="http://schemas.openxmlformats.org/drawingml/2006/table">
            <a:tbl>
              <a:tblPr firstRow="1" bandRow="1">
                <a:tableStyleId>{5C22544A-7EE6-4342-B048-85BDC9FD1C3A}</a:tableStyleId>
              </a:tblPr>
              <a:tblGrid>
                <a:gridCol w="230847"/>
                <a:gridCol w="3440544"/>
              </a:tblGrid>
              <a:tr h="2506266">
                <a:tc>
                  <a:txBody>
                    <a:bodyPr/>
                    <a:lstStyle/>
                    <a:p>
                      <a:endParaRPr lang="en-CA" dirty="0"/>
                    </a:p>
                  </a:txBody>
                  <a:tcPr/>
                </a:tc>
                <a:tc>
                  <a:txBody>
                    <a:bodyPr/>
                    <a:lstStyle/>
                    <a:p>
                      <a:r>
                        <a:rPr lang="en-CA" sz="1100" dirty="0" smtClean="0"/>
                        <a:t>A First Nation council can request to come under the First Nations Elections Act by adopting a band council resolution; </a:t>
                      </a:r>
                    </a:p>
                    <a:p>
                      <a:r>
                        <a:rPr lang="en-CA" sz="1100" dirty="0" smtClean="0"/>
                        <a:t>or</a:t>
                      </a:r>
                    </a:p>
                    <a:p>
                      <a:endParaRPr lang="en-CA" sz="1100" dirty="0" smtClean="0"/>
                    </a:p>
                    <a:p>
                      <a:r>
                        <a:rPr lang="en-CA" sz="1100" dirty="0" smtClean="0"/>
                        <a:t>The Minister may bring the First Nation under the First Nations Elections Act if a protracted leadership dispute in a First Nation has significantly compromised the governance of that First Nation; or if the Governor in Council has set aside an election of the First Nation under section 79 of the Indian Act because there was corrupt practice in connection with an election.</a:t>
                      </a:r>
                    </a:p>
                    <a:p>
                      <a:endParaRPr lang="en-CA" sz="1100" dirty="0"/>
                    </a:p>
                  </a:txBody>
                  <a:tcPr/>
                </a:tc>
              </a:tr>
              <a:tr h="2030239">
                <a:tc>
                  <a:txBody>
                    <a:bodyPr/>
                    <a:lstStyle/>
                    <a:p>
                      <a:endParaRPr lang="en-CA"/>
                    </a:p>
                  </a:txBody>
                  <a:tcPr/>
                </a:tc>
                <a:tc>
                  <a:txBody>
                    <a:bodyPr/>
                    <a:lstStyle/>
                    <a:p>
                      <a:r>
                        <a:rPr lang="en-CA" sz="1100" dirty="0" smtClean="0"/>
                        <a:t>The First Nation must develop a community election code which must be approved by the majority of votes cast at a secret ballot vote in which at least 50 per cent of all the electors of the First Nation participate.</a:t>
                      </a:r>
                      <a:endParaRPr lang="en-CA" sz="1100" dirty="0"/>
                    </a:p>
                  </a:txBody>
                  <a:tcPr/>
                </a:tc>
              </a:tr>
            </a:tbl>
          </a:graphicData>
        </a:graphic>
      </p:graphicFrame>
      <p:sp>
        <p:nvSpPr>
          <p:cNvPr id="4" name="Slide Number Placeholder 3"/>
          <p:cNvSpPr>
            <a:spLocks noGrp="1"/>
          </p:cNvSpPr>
          <p:nvPr>
            <p:ph type="sldNum" sz="quarter" idx="12"/>
          </p:nvPr>
        </p:nvSpPr>
        <p:spPr/>
        <p:txBody>
          <a:bodyPr/>
          <a:lstStyle/>
          <a:p>
            <a:fld id="{98C548E3-2271-4C96-A0E9-8A1E1559FCF1}" type="slidenum">
              <a:rPr lang="en-CA" smtClean="0"/>
              <a:t>12</a:t>
            </a:fld>
            <a:endParaRPr lang="en-CA"/>
          </a:p>
        </p:txBody>
      </p:sp>
    </p:spTree>
    <p:extLst>
      <p:ext uri="{BB962C8B-B14F-4D97-AF65-F5344CB8AC3E}">
        <p14:creationId xmlns:p14="http://schemas.microsoft.com/office/powerpoint/2010/main" val="236871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547664" y="1844824"/>
            <a:ext cx="6637468" cy="1362075"/>
          </a:xfrm>
        </p:spPr>
        <p:txBody>
          <a:bodyPr>
            <a:normAutofit fontScale="90000"/>
          </a:bodyPr>
          <a:lstStyle/>
          <a:p>
            <a:r>
              <a:rPr lang="en-CA" dirty="0" smtClean="0"/>
              <a:t>    	THANK YOU</a:t>
            </a:r>
            <a:br>
              <a:rPr lang="en-CA" dirty="0" smtClean="0"/>
            </a:br>
            <a:endParaRPr lang="en-CA" dirty="0"/>
          </a:p>
        </p:txBody>
      </p:sp>
      <p:sp>
        <p:nvSpPr>
          <p:cNvPr id="13" name="Text Placeholder 12"/>
          <p:cNvSpPr>
            <a:spLocks noGrp="1"/>
          </p:cNvSpPr>
          <p:nvPr>
            <p:ph type="body" idx="1"/>
          </p:nvPr>
        </p:nvSpPr>
        <p:spPr>
          <a:xfrm>
            <a:off x="323528" y="3573016"/>
            <a:ext cx="8640960" cy="2214597"/>
          </a:xfrm>
        </p:spPr>
        <p:txBody>
          <a:bodyPr>
            <a:normAutofit/>
          </a:bodyPr>
          <a:lstStyle/>
          <a:p>
            <a:r>
              <a:rPr lang="en-CA" sz="1800" dirty="0" smtClean="0"/>
              <a:t>Edmond Collins	</a:t>
            </a:r>
            <a:r>
              <a:rPr lang="en-CA" sz="1800" dirty="0"/>
              <a:t>	</a:t>
            </a:r>
            <a:r>
              <a:rPr lang="en-CA" sz="1800" dirty="0" smtClean="0"/>
              <a:t>    	          Audrey </a:t>
            </a:r>
            <a:r>
              <a:rPr lang="en-CA" sz="1800" dirty="0" err="1" smtClean="0"/>
              <a:t>Gilbeau</a:t>
            </a:r>
            <a:endParaRPr lang="en-CA" sz="1800" dirty="0" smtClean="0"/>
          </a:p>
          <a:p>
            <a:r>
              <a:rPr lang="en-CA" sz="1800" dirty="0"/>
              <a:t>Consultation/Liaison Officer        </a:t>
            </a:r>
            <a:r>
              <a:rPr lang="en-CA" sz="1800" dirty="0" smtClean="0"/>
              <a:t>         Executive Director/Governance</a:t>
            </a:r>
          </a:p>
          <a:p>
            <a:r>
              <a:rPr lang="en-CA" sz="1800" dirty="0" smtClean="0"/>
              <a:t>90 </a:t>
            </a:r>
            <a:r>
              <a:rPr lang="en-CA" sz="1800" dirty="0" err="1" smtClean="0"/>
              <a:t>Anemki</a:t>
            </a:r>
            <a:r>
              <a:rPr lang="en-CA" sz="1800" dirty="0"/>
              <a:t> Drive Suite 200	        </a:t>
            </a:r>
            <a:r>
              <a:rPr lang="en-CA" sz="1800" dirty="0" smtClean="0"/>
              <a:t> 292 </a:t>
            </a:r>
            <a:r>
              <a:rPr lang="en-CA" sz="1800" dirty="0"/>
              <a:t>Court Street </a:t>
            </a:r>
            <a:r>
              <a:rPr lang="en-CA" sz="1800" dirty="0" smtClean="0"/>
              <a:t>S Thunder Bay</a:t>
            </a:r>
          </a:p>
          <a:p>
            <a:r>
              <a:rPr lang="en-CA" sz="1800" dirty="0" smtClean="0"/>
              <a:t>807 623 9543			         807 474 4230</a:t>
            </a:r>
            <a:endParaRPr lang="en-CA" sz="1800" dirty="0"/>
          </a:p>
        </p:txBody>
      </p:sp>
      <p:sp>
        <p:nvSpPr>
          <p:cNvPr id="2" name="Slide Number Placeholder 1"/>
          <p:cNvSpPr>
            <a:spLocks noGrp="1"/>
          </p:cNvSpPr>
          <p:nvPr>
            <p:ph type="sldNum" sz="quarter" idx="12"/>
          </p:nvPr>
        </p:nvSpPr>
        <p:spPr/>
        <p:txBody>
          <a:bodyPr/>
          <a:lstStyle/>
          <a:p>
            <a:fld id="{98C548E3-2271-4C96-A0E9-8A1E1559FCF1}" type="slidenum">
              <a:rPr lang="en-CA" smtClean="0"/>
              <a:t>13</a:t>
            </a:fld>
            <a:endParaRPr lang="en-CA"/>
          </a:p>
        </p:txBody>
      </p:sp>
    </p:spTree>
    <p:extLst>
      <p:ext uri="{BB962C8B-B14F-4D97-AF65-F5344CB8AC3E}">
        <p14:creationId xmlns:p14="http://schemas.microsoft.com/office/powerpoint/2010/main" val="1041322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340768"/>
            <a:ext cx="6777317" cy="4896544"/>
          </a:xfrm>
        </p:spPr>
        <p:txBody>
          <a:bodyPr>
            <a:normAutofit fontScale="47500" lnSpcReduction="20000"/>
          </a:bodyPr>
          <a:lstStyle/>
          <a:p>
            <a:r>
              <a:rPr lang="en-CA" sz="2900" dirty="0"/>
              <a:t>First Nations governments are formed by a chief and councillors who are responsible for making decisions on behalf of the First Nation and its members.</a:t>
            </a:r>
          </a:p>
          <a:p>
            <a:endParaRPr lang="en-CA" sz="2900" dirty="0"/>
          </a:p>
          <a:p>
            <a:r>
              <a:rPr lang="en-CA" sz="2900" dirty="0"/>
              <a:t>The election of a chief and councillors can be held in one of four ways</a:t>
            </a:r>
            <a:r>
              <a:rPr lang="en-CA" sz="2900" dirty="0" smtClean="0"/>
              <a:t>:</a:t>
            </a:r>
          </a:p>
          <a:p>
            <a:endParaRPr lang="en-CA" sz="2900" dirty="0"/>
          </a:p>
          <a:p>
            <a:pPr marL="68580" indent="0">
              <a:buNone/>
            </a:pPr>
            <a:r>
              <a:rPr lang="en-CA" sz="2900" dirty="0" smtClean="0"/>
              <a:t>1) by </a:t>
            </a:r>
            <a:r>
              <a:rPr lang="en-CA" sz="2900" dirty="0"/>
              <a:t>following the steps outlined in the Indian Act and the Indian Band Election </a:t>
            </a:r>
            <a:r>
              <a:rPr lang="en-CA" sz="2900" dirty="0" smtClean="0"/>
              <a:t>Regulations</a:t>
            </a:r>
          </a:p>
          <a:p>
            <a:pPr marL="68580" indent="0">
              <a:buNone/>
            </a:pPr>
            <a:endParaRPr lang="en-CA" sz="2900" dirty="0"/>
          </a:p>
          <a:p>
            <a:pPr marL="68580" indent="0">
              <a:buNone/>
            </a:pPr>
            <a:r>
              <a:rPr lang="en-CA" sz="2900" dirty="0" smtClean="0"/>
              <a:t>2) under </a:t>
            </a:r>
            <a:r>
              <a:rPr lang="en-CA" sz="2900" dirty="0"/>
              <a:t>a community leadership selection process (often called "band custom</a:t>
            </a:r>
            <a:r>
              <a:rPr lang="en-CA" sz="2900" dirty="0" smtClean="0"/>
              <a:t>")</a:t>
            </a:r>
          </a:p>
          <a:p>
            <a:pPr marL="68580" indent="0">
              <a:buNone/>
            </a:pPr>
            <a:endParaRPr lang="en-CA" sz="2900" dirty="0"/>
          </a:p>
          <a:p>
            <a:pPr marL="68580" indent="0">
              <a:buNone/>
            </a:pPr>
            <a:r>
              <a:rPr lang="en-CA" sz="2900" dirty="0" smtClean="0"/>
              <a:t>3) pursuant </a:t>
            </a:r>
            <a:r>
              <a:rPr lang="en-CA" sz="2900" dirty="0"/>
              <a:t>to a community's constitution contained in a self-government </a:t>
            </a:r>
            <a:r>
              <a:rPr lang="en-CA" sz="2900" dirty="0" smtClean="0"/>
              <a:t>agreement</a:t>
            </a:r>
          </a:p>
          <a:p>
            <a:pPr marL="68580" indent="0">
              <a:buNone/>
            </a:pPr>
            <a:endParaRPr lang="en-CA" sz="2900" dirty="0"/>
          </a:p>
          <a:p>
            <a:pPr marL="68580" indent="0">
              <a:buNone/>
            </a:pPr>
            <a:r>
              <a:rPr lang="en-CA" sz="2900" dirty="0" smtClean="0"/>
              <a:t>4) under </a:t>
            </a:r>
            <a:r>
              <a:rPr lang="en-CA" sz="2900" dirty="0"/>
              <a:t>the new and optional First Nations Elections Act</a:t>
            </a:r>
          </a:p>
          <a:p>
            <a:endParaRPr lang="en-CA" sz="2900" dirty="0"/>
          </a:p>
          <a:p>
            <a:r>
              <a:rPr lang="en-CA" sz="2900" dirty="0"/>
              <a:t>Approximately 235 First Nations in Canada hold elections under the Indian Act and the Indian Band Election Regulations, 38 are self-governing, while the remaining First Nations select their leaders according to their own community or custom leadership selection process. As the First Nations Elections Act has only recently come into force, First Nations are just now beginning to have the conversation about whether this new election system suits their needs.</a:t>
            </a:r>
          </a:p>
          <a:p>
            <a:endParaRPr lang="en-CA" dirty="0"/>
          </a:p>
        </p:txBody>
      </p:sp>
      <p:sp>
        <p:nvSpPr>
          <p:cNvPr id="2" name="Title 1"/>
          <p:cNvSpPr>
            <a:spLocks noGrp="1"/>
          </p:cNvSpPr>
          <p:nvPr>
            <p:ph type="title"/>
          </p:nvPr>
        </p:nvSpPr>
        <p:spPr>
          <a:xfrm>
            <a:off x="755576" y="692696"/>
            <a:ext cx="7312658" cy="673144"/>
          </a:xfrm>
        </p:spPr>
        <p:txBody>
          <a:bodyPr>
            <a:normAutofit fontScale="90000"/>
          </a:bodyPr>
          <a:lstStyle/>
          <a:p>
            <a:r>
              <a:rPr lang="en-CA" sz="3200" dirty="0"/>
              <a:t>Understanding First Nation Elections </a:t>
            </a:r>
          </a:p>
        </p:txBody>
      </p:sp>
      <p:sp>
        <p:nvSpPr>
          <p:cNvPr id="4" name="Slide Number Placeholder 3"/>
          <p:cNvSpPr>
            <a:spLocks noGrp="1"/>
          </p:cNvSpPr>
          <p:nvPr>
            <p:ph type="sldNum" sz="quarter" idx="12"/>
          </p:nvPr>
        </p:nvSpPr>
        <p:spPr/>
        <p:txBody>
          <a:bodyPr/>
          <a:lstStyle/>
          <a:p>
            <a:fld id="{98C548E3-2271-4C96-A0E9-8A1E1559FCF1}" type="slidenum">
              <a:rPr lang="en-CA" smtClean="0"/>
              <a:t>2</a:t>
            </a:fld>
            <a:endParaRPr lang="en-CA"/>
          </a:p>
        </p:txBody>
      </p:sp>
    </p:spTree>
    <p:extLst>
      <p:ext uri="{BB962C8B-B14F-4D97-AF65-F5344CB8AC3E}">
        <p14:creationId xmlns:p14="http://schemas.microsoft.com/office/powerpoint/2010/main" val="3066584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72816"/>
            <a:ext cx="6777317" cy="4059813"/>
          </a:xfrm>
        </p:spPr>
        <p:txBody>
          <a:bodyPr>
            <a:normAutofit fontScale="77500" lnSpcReduction="20000"/>
          </a:bodyPr>
          <a:lstStyle/>
          <a:p>
            <a:r>
              <a:rPr lang="en-CA" sz="2300" dirty="0"/>
              <a:t>All First Nations who hold their elections under the Indian Act are subject to the same rules and eligibility requirements, and hold elections every two years.</a:t>
            </a:r>
          </a:p>
          <a:p>
            <a:r>
              <a:rPr lang="en-CA" sz="2300" dirty="0"/>
              <a:t>Some highlights of a typical election under the Indian Act include:</a:t>
            </a:r>
          </a:p>
          <a:p>
            <a:pPr marL="109728" indent="0">
              <a:buNone/>
            </a:pPr>
            <a:r>
              <a:rPr lang="en-CA" sz="2300" dirty="0" smtClean="0"/>
              <a:t>•</a:t>
            </a:r>
            <a:r>
              <a:rPr lang="en-CA" sz="2300" dirty="0"/>
              <a:t>the appointment of an electoral officer (which must be approved by the Minister of Indigenous and Northern Affairs Canada) to manage the overall election process and all related activities;</a:t>
            </a:r>
          </a:p>
          <a:p>
            <a:pPr marL="109728" indent="0">
              <a:buNone/>
            </a:pPr>
            <a:r>
              <a:rPr lang="en-CA" sz="2300" dirty="0"/>
              <a:t>•the holding of a meeting where electors can nominate candidates for the chief and councillor positions</a:t>
            </a:r>
          </a:p>
          <a:p>
            <a:pPr marL="109728" indent="0">
              <a:buNone/>
            </a:pPr>
            <a:r>
              <a:rPr lang="en-CA" sz="2300" dirty="0"/>
              <a:t>•voting in person on reserve and by mail-in ballot</a:t>
            </a:r>
          </a:p>
          <a:p>
            <a:pPr marL="109728" indent="0">
              <a:buNone/>
            </a:pPr>
            <a:r>
              <a:rPr lang="en-CA" sz="2300" dirty="0"/>
              <a:t>•counting of the votes and declaration of elected candidates</a:t>
            </a:r>
          </a:p>
          <a:p>
            <a:endParaRPr lang="en-CA" dirty="0"/>
          </a:p>
        </p:txBody>
      </p:sp>
      <p:sp>
        <p:nvSpPr>
          <p:cNvPr id="2" name="Title 1"/>
          <p:cNvSpPr>
            <a:spLocks noGrp="1"/>
          </p:cNvSpPr>
          <p:nvPr>
            <p:ph type="title"/>
          </p:nvPr>
        </p:nvSpPr>
        <p:spPr>
          <a:xfrm>
            <a:off x="1043490" y="1027664"/>
            <a:ext cx="7024744" cy="673144"/>
          </a:xfrm>
        </p:spPr>
        <p:txBody>
          <a:bodyPr>
            <a:normAutofit/>
          </a:bodyPr>
          <a:lstStyle/>
          <a:p>
            <a:r>
              <a:rPr lang="en-CA" sz="3600" dirty="0"/>
              <a:t>Elections under the Indian Act</a:t>
            </a:r>
          </a:p>
        </p:txBody>
      </p:sp>
      <p:sp>
        <p:nvSpPr>
          <p:cNvPr id="4" name="Slide Number Placeholder 3"/>
          <p:cNvSpPr>
            <a:spLocks noGrp="1"/>
          </p:cNvSpPr>
          <p:nvPr>
            <p:ph type="sldNum" sz="quarter" idx="12"/>
          </p:nvPr>
        </p:nvSpPr>
        <p:spPr/>
        <p:txBody>
          <a:bodyPr/>
          <a:lstStyle/>
          <a:p>
            <a:fld id="{98C548E3-2271-4C96-A0E9-8A1E1559FCF1}" type="slidenum">
              <a:rPr lang="en-CA" smtClean="0"/>
              <a:t>3</a:t>
            </a:fld>
            <a:endParaRPr lang="en-CA"/>
          </a:p>
        </p:txBody>
      </p:sp>
    </p:spTree>
    <p:extLst>
      <p:ext uri="{BB962C8B-B14F-4D97-AF65-F5344CB8AC3E}">
        <p14:creationId xmlns:p14="http://schemas.microsoft.com/office/powerpoint/2010/main" val="2779229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28800"/>
            <a:ext cx="6777317" cy="4203829"/>
          </a:xfrm>
        </p:spPr>
        <p:txBody>
          <a:bodyPr>
            <a:normAutofit fontScale="62500" lnSpcReduction="20000"/>
          </a:bodyPr>
          <a:lstStyle/>
          <a:p>
            <a:r>
              <a:rPr lang="en-CA" sz="2600" dirty="0"/>
              <a:t>Unlike a community leadership selection process, where Indigenous and Northern Affairs Canada </a:t>
            </a:r>
            <a:r>
              <a:rPr lang="en-CA" sz="2600" dirty="0" smtClean="0"/>
              <a:t>(INAC) </a:t>
            </a:r>
            <a:r>
              <a:rPr lang="en-CA" sz="2600" dirty="0"/>
              <a:t>has no role in the process, the department carries out the following responsibilities in elections under the Indian Act and the Indian Band Election Regulations:</a:t>
            </a:r>
          </a:p>
          <a:p>
            <a:pPr marL="68580" indent="0">
              <a:buNone/>
            </a:pPr>
            <a:r>
              <a:rPr lang="en-CA" sz="2600" dirty="0"/>
              <a:t>•training and supporting electoral officers throughout the election to ensure compliance with the election rules</a:t>
            </a:r>
          </a:p>
          <a:p>
            <a:pPr marL="68580" indent="0">
              <a:buNone/>
            </a:pPr>
            <a:r>
              <a:rPr lang="en-CA" sz="2600" dirty="0"/>
              <a:t>•approving the First Nation council's choice of electoral officer or appointing the electoral officer when there is no First Nation council in place</a:t>
            </a:r>
          </a:p>
          <a:p>
            <a:pPr marL="68580" indent="0">
              <a:buNone/>
            </a:pPr>
            <a:r>
              <a:rPr lang="en-CA" sz="2600" dirty="0"/>
              <a:t>•receiving, investigating and deciding on election appeals</a:t>
            </a:r>
          </a:p>
          <a:p>
            <a:r>
              <a:rPr lang="en-CA" sz="2600" dirty="0"/>
              <a:t>Candidates or eligible voters have 45 days following the election to file an election appeal with </a:t>
            </a:r>
            <a:r>
              <a:rPr lang="en-CA" sz="2600" dirty="0" smtClean="0"/>
              <a:t>INAC </a:t>
            </a:r>
            <a:r>
              <a:rPr lang="en-CA" sz="2600" dirty="0"/>
              <a:t>if they feel that there were:</a:t>
            </a:r>
          </a:p>
          <a:p>
            <a:pPr marL="68580" indent="0">
              <a:buNone/>
            </a:pPr>
            <a:r>
              <a:rPr lang="en-CA" sz="2600" dirty="0"/>
              <a:t>•corrupt practices in connection with the election</a:t>
            </a:r>
          </a:p>
          <a:p>
            <a:pPr marL="68580" indent="0">
              <a:buNone/>
            </a:pPr>
            <a:r>
              <a:rPr lang="en-CA" sz="2600" dirty="0"/>
              <a:t>•a violation of the Indian Act or the Indian Band Election Regulations that might have affected the results of the election</a:t>
            </a:r>
          </a:p>
          <a:p>
            <a:pPr marL="68580" indent="0">
              <a:buNone/>
            </a:pPr>
            <a:r>
              <a:rPr lang="en-CA" sz="2600" dirty="0"/>
              <a:t>•a person running who was not eligible to be a candidate</a:t>
            </a:r>
          </a:p>
          <a:p>
            <a:endParaRPr lang="en-CA" dirty="0"/>
          </a:p>
        </p:txBody>
      </p:sp>
      <p:sp>
        <p:nvSpPr>
          <p:cNvPr id="2" name="Title 1"/>
          <p:cNvSpPr>
            <a:spLocks noGrp="1"/>
          </p:cNvSpPr>
          <p:nvPr>
            <p:ph type="title"/>
          </p:nvPr>
        </p:nvSpPr>
        <p:spPr>
          <a:xfrm>
            <a:off x="1043490" y="1027664"/>
            <a:ext cx="7024744" cy="457120"/>
          </a:xfrm>
        </p:spPr>
        <p:txBody>
          <a:bodyPr>
            <a:normAutofit fontScale="90000"/>
          </a:bodyPr>
          <a:lstStyle/>
          <a:p>
            <a:r>
              <a:rPr lang="en-CA" dirty="0"/>
              <a:t>Indian Act</a:t>
            </a:r>
          </a:p>
        </p:txBody>
      </p:sp>
      <p:sp>
        <p:nvSpPr>
          <p:cNvPr id="4" name="Slide Number Placeholder 3"/>
          <p:cNvSpPr>
            <a:spLocks noGrp="1"/>
          </p:cNvSpPr>
          <p:nvPr>
            <p:ph type="sldNum" sz="quarter" idx="12"/>
          </p:nvPr>
        </p:nvSpPr>
        <p:spPr/>
        <p:txBody>
          <a:bodyPr/>
          <a:lstStyle/>
          <a:p>
            <a:fld id="{98C548E3-2271-4C96-A0E9-8A1E1559FCF1}" type="slidenum">
              <a:rPr lang="en-CA" smtClean="0"/>
              <a:t>4</a:t>
            </a:fld>
            <a:endParaRPr lang="en-CA"/>
          </a:p>
        </p:txBody>
      </p:sp>
    </p:spTree>
    <p:extLst>
      <p:ext uri="{BB962C8B-B14F-4D97-AF65-F5344CB8AC3E}">
        <p14:creationId xmlns:p14="http://schemas.microsoft.com/office/powerpoint/2010/main" val="1525291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16832"/>
            <a:ext cx="6777317" cy="4032448"/>
          </a:xfrm>
        </p:spPr>
        <p:txBody>
          <a:bodyPr>
            <a:normAutofit fontScale="55000" lnSpcReduction="20000"/>
          </a:bodyPr>
          <a:lstStyle/>
          <a:p>
            <a:r>
              <a:rPr lang="en-CA" dirty="0"/>
              <a:t>Community or custom leadership selection processes are often documented in a community's election code, which provide the rules under which chiefs and councillors are chosen for those First Nations who are not under the Indian Act election rules. These codes vary depending on the First Nation and are often unique to the specific community.</a:t>
            </a:r>
          </a:p>
          <a:p>
            <a:r>
              <a:rPr lang="en-CA" dirty="0" smtClean="0"/>
              <a:t>INAC </a:t>
            </a:r>
            <a:r>
              <a:rPr lang="en-CA" dirty="0"/>
              <a:t>is never involved in the election processes held under community or custom election processes, nor will it interpret, decide on the validity of the process, or resolve election appeals. The department's role is limited to recording the election results transmitted by the First Nation.</a:t>
            </a:r>
          </a:p>
          <a:p>
            <a:r>
              <a:rPr lang="en-CA" dirty="0"/>
              <a:t>When a dispute arises concerning a community or custom election process, it must be resolved in accordance with the related provisions in a community's election code, or by the courts.</a:t>
            </a:r>
          </a:p>
          <a:p>
            <a:r>
              <a:rPr lang="en-CA" dirty="0"/>
              <a:t>For information on the community or custom leadership selection process of a specific First Nation, please consult the First Nation directly.</a:t>
            </a:r>
          </a:p>
          <a:p>
            <a:endParaRPr lang="en-CA" dirty="0"/>
          </a:p>
        </p:txBody>
      </p:sp>
      <p:sp>
        <p:nvSpPr>
          <p:cNvPr id="2" name="Title 1"/>
          <p:cNvSpPr>
            <a:spLocks noGrp="1"/>
          </p:cNvSpPr>
          <p:nvPr>
            <p:ph type="title"/>
          </p:nvPr>
        </p:nvSpPr>
        <p:spPr>
          <a:xfrm>
            <a:off x="1043490" y="1027664"/>
            <a:ext cx="7024744" cy="817160"/>
          </a:xfrm>
        </p:spPr>
        <p:txBody>
          <a:bodyPr>
            <a:noAutofit/>
          </a:bodyPr>
          <a:lstStyle/>
          <a:p>
            <a:r>
              <a:rPr lang="en-CA" sz="3200" dirty="0"/>
              <a:t>Community or Custom Leadership Selection Process</a:t>
            </a:r>
          </a:p>
        </p:txBody>
      </p:sp>
      <p:sp>
        <p:nvSpPr>
          <p:cNvPr id="4" name="Slide Number Placeholder 3"/>
          <p:cNvSpPr>
            <a:spLocks noGrp="1"/>
          </p:cNvSpPr>
          <p:nvPr>
            <p:ph type="sldNum" sz="quarter" idx="12"/>
          </p:nvPr>
        </p:nvSpPr>
        <p:spPr/>
        <p:txBody>
          <a:bodyPr/>
          <a:lstStyle/>
          <a:p>
            <a:fld id="{98C548E3-2271-4C96-A0E9-8A1E1559FCF1}" type="slidenum">
              <a:rPr lang="en-CA" smtClean="0"/>
              <a:t>5</a:t>
            </a:fld>
            <a:endParaRPr lang="en-CA"/>
          </a:p>
        </p:txBody>
      </p:sp>
    </p:spTree>
    <p:extLst>
      <p:ext uri="{BB962C8B-B14F-4D97-AF65-F5344CB8AC3E}">
        <p14:creationId xmlns:p14="http://schemas.microsoft.com/office/powerpoint/2010/main" val="3643307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00808"/>
            <a:ext cx="6777317" cy="4131821"/>
          </a:xfrm>
        </p:spPr>
        <p:txBody>
          <a:bodyPr>
            <a:normAutofit fontScale="62500" lnSpcReduction="20000"/>
          </a:bodyPr>
          <a:lstStyle/>
          <a:p>
            <a:r>
              <a:rPr lang="en-CA" dirty="0"/>
              <a:t>Self-governing First Nations do not fall under the purview of the Indian Act. They establish their own laws and policies in a broad range of matters internal to their communities and integral to their cultures and traditions, including leadership selection. Self-governing First Nations elect their leadership through individual election processes which vary depending on the First Nation and are often unique to the specific community.</a:t>
            </a:r>
          </a:p>
          <a:p>
            <a:r>
              <a:rPr lang="en-CA" dirty="0"/>
              <a:t>As with a community or custom leadership selection process, </a:t>
            </a:r>
            <a:r>
              <a:rPr lang="en-CA" dirty="0" smtClean="0"/>
              <a:t>INAC </a:t>
            </a:r>
            <a:r>
              <a:rPr lang="en-CA" dirty="0"/>
              <a:t>is never involved in the election processes held by self-governing First Nations, nor will it interpret, decide on the validity of the process, or resolve election appeals. The department's role is limited to recording the election results transmitted by the First Nation.</a:t>
            </a:r>
          </a:p>
          <a:p>
            <a:r>
              <a:rPr lang="en-CA" dirty="0"/>
              <a:t>For specific information concerning the election processes of a self-governing First Nation, please consult the First Nation directly.</a:t>
            </a:r>
          </a:p>
          <a:p>
            <a:endParaRPr lang="en-CA" dirty="0"/>
          </a:p>
        </p:txBody>
      </p:sp>
      <p:sp>
        <p:nvSpPr>
          <p:cNvPr id="2" name="Title 1"/>
          <p:cNvSpPr>
            <a:spLocks noGrp="1"/>
          </p:cNvSpPr>
          <p:nvPr>
            <p:ph type="title"/>
          </p:nvPr>
        </p:nvSpPr>
        <p:spPr>
          <a:xfrm>
            <a:off x="1043490" y="1027664"/>
            <a:ext cx="7024744" cy="601136"/>
          </a:xfrm>
        </p:spPr>
        <p:txBody>
          <a:bodyPr>
            <a:normAutofit fontScale="90000"/>
          </a:bodyPr>
          <a:lstStyle/>
          <a:p>
            <a:r>
              <a:rPr lang="en-CA" dirty="0"/>
              <a:t>Self-Governing First Nations</a:t>
            </a:r>
          </a:p>
        </p:txBody>
      </p:sp>
      <p:sp>
        <p:nvSpPr>
          <p:cNvPr id="4" name="Slide Number Placeholder 3"/>
          <p:cNvSpPr>
            <a:spLocks noGrp="1"/>
          </p:cNvSpPr>
          <p:nvPr>
            <p:ph type="sldNum" sz="quarter" idx="12"/>
          </p:nvPr>
        </p:nvSpPr>
        <p:spPr/>
        <p:txBody>
          <a:bodyPr/>
          <a:lstStyle/>
          <a:p>
            <a:fld id="{98C548E3-2271-4C96-A0E9-8A1E1559FCF1}" type="slidenum">
              <a:rPr lang="en-CA" smtClean="0"/>
              <a:t>6</a:t>
            </a:fld>
            <a:endParaRPr lang="en-CA"/>
          </a:p>
        </p:txBody>
      </p:sp>
    </p:spTree>
    <p:extLst>
      <p:ext uri="{BB962C8B-B14F-4D97-AF65-F5344CB8AC3E}">
        <p14:creationId xmlns:p14="http://schemas.microsoft.com/office/powerpoint/2010/main" val="287003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00808"/>
            <a:ext cx="6777317" cy="4131821"/>
          </a:xfrm>
        </p:spPr>
        <p:txBody>
          <a:bodyPr>
            <a:normAutofit fontScale="92500" lnSpcReduction="20000"/>
          </a:bodyPr>
          <a:lstStyle/>
          <a:p>
            <a:r>
              <a:rPr lang="en-CA" dirty="0"/>
              <a:t>The First Nations Elections Act came into force on April 2, 2015. The Act was developed collaboratively with First Nations organizations to bring about real improvements to the election processes of First Nations across the country.</a:t>
            </a:r>
          </a:p>
          <a:p>
            <a:r>
              <a:rPr lang="en-CA" dirty="0"/>
              <a:t>This legislation provides a fourth option to First Nations for leadership selection offering an alternative opt-in legislated election system that improves upon and fills the gaps in the Indian Act system. </a:t>
            </a:r>
          </a:p>
          <a:p>
            <a:endParaRPr lang="en-CA" dirty="0"/>
          </a:p>
        </p:txBody>
      </p:sp>
      <p:sp>
        <p:nvSpPr>
          <p:cNvPr id="2" name="Title 1"/>
          <p:cNvSpPr>
            <a:spLocks noGrp="1"/>
          </p:cNvSpPr>
          <p:nvPr>
            <p:ph type="title"/>
          </p:nvPr>
        </p:nvSpPr>
        <p:spPr>
          <a:xfrm>
            <a:off x="1043490" y="1027664"/>
            <a:ext cx="7024744" cy="601136"/>
          </a:xfrm>
        </p:spPr>
        <p:txBody>
          <a:bodyPr>
            <a:noAutofit/>
          </a:bodyPr>
          <a:lstStyle/>
          <a:p>
            <a:r>
              <a:rPr lang="en-CA" sz="3600" dirty="0"/>
              <a:t>The First Nations Elections Act</a:t>
            </a:r>
          </a:p>
        </p:txBody>
      </p:sp>
      <p:sp>
        <p:nvSpPr>
          <p:cNvPr id="4" name="Slide Number Placeholder 3"/>
          <p:cNvSpPr>
            <a:spLocks noGrp="1"/>
          </p:cNvSpPr>
          <p:nvPr>
            <p:ph type="sldNum" sz="quarter" idx="12"/>
          </p:nvPr>
        </p:nvSpPr>
        <p:spPr/>
        <p:txBody>
          <a:bodyPr/>
          <a:lstStyle/>
          <a:p>
            <a:fld id="{98C548E3-2271-4C96-A0E9-8A1E1559FCF1}" type="slidenum">
              <a:rPr lang="en-CA" smtClean="0"/>
              <a:t>7</a:t>
            </a:fld>
            <a:endParaRPr lang="en-CA"/>
          </a:p>
        </p:txBody>
      </p:sp>
    </p:spTree>
    <p:extLst>
      <p:ext uri="{BB962C8B-B14F-4D97-AF65-F5344CB8AC3E}">
        <p14:creationId xmlns:p14="http://schemas.microsoft.com/office/powerpoint/2010/main" val="487390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1052736"/>
            <a:ext cx="7024744" cy="1105192"/>
          </a:xfrm>
        </p:spPr>
        <p:txBody>
          <a:bodyPr>
            <a:normAutofit fontScale="90000"/>
          </a:bodyPr>
          <a:lstStyle/>
          <a:p>
            <a:r>
              <a:rPr lang="en-CA" dirty="0"/>
              <a:t> </a:t>
            </a:r>
            <a:r>
              <a:rPr lang="en-CA" sz="3100" dirty="0"/>
              <a:t>Indian Act Election System vs. system under the First Nations Elections Act</a:t>
            </a:r>
          </a:p>
        </p:txBody>
      </p:sp>
      <p:sp>
        <p:nvSpPr>
          <p:cNvPr id="5" name="Text Placeholder 4"/>
          <p:cNvSpPr>
            <a:spLocks noGrp="1"/>
          </p:cNvSpPr>
          <p:nvPr>
            <p:ph type="body" idx="1"/>
          </p:nvPr>
        </p:nvSpPr>
        <p:spPr>
          <a:xfrm>
            <a:off x="2699792" y="2132856"/>
            <a:ext cx="1296144" cy="432048"/>
          </a:xfrm>
        </p:spPr>
        <p:txBody>
          <a:bodyPr>
            <a:normAutofit/>
          </a:bodyPr>
          <a:lstStyle/>
          <a:p>
            <a:r>
              <a:rPr lang="en-CA" sz="1400" dirty="0"/>
              <a:t>Indian Act</a:t>
            </a:r>
          </a:p>
        </p:txBody>
      </p:sp>
      <p:sp>
        <p:nvSpPr>
          <p:cNvPr id="7" name="Text Placeholder 6"/>
          <p:cNvSpPr>
            <a:spLocks noGrp="1"/>
          </p:cNvSpPr>
          <p:nvPr>
            <p:ph type="body" sz="half" idx="3"/>
          </p:nvPr>
        </p:nvSpPr>
        <p:spPr>
          <a:xfrm>
            <a:off x="5004048" y="2132856"/>
            <a:ext cx="3055717" cy="432048"/>
          </a:xfrm>
        </p:spPr>
        <p:txBody>
          <a:bodyPr>
            <a:normAutofit/>
          </a:bodyPr>
          <a:lstStyle/>
          <a:p>
            <a:r>
              <a:rPr lang="en-CA" sz="1400" dirty="0"/>
              <a:t>First Nations Elections Act</a:t>
            </a:r>
          </a:p>
        </p:txBody>
      </p:sp>
      <p:graphicFrame>
        <p:nvGraphicFramePr>
          <p:cNvPr id="13" name="Content Placeholder 12"/>
          <p:cNvGraphicFramePr>
            <a:graphicFrameLocks noGrp="1"/>
          </p:cNvGraphicFramePr>
          <p:nvPr>
            <p:ph sz="quarter" idx="2"/>
            <p:extLst>
              <p:ext uri="{D42A27DB-BD31-4B8C-83A1-F6EECF244321}">
                <p14:modId xmlns:p14="http://schemas.microsoft.com/office/powerpoint/2010/main" val="1166718751"/>
              </p:ext>
            </p:extLst>
          </p:nvPr>
        </p:nvGraphicFramePr>
        <p:xfrm>
          <a:off x="1041400" y="2708920"/>
          <a:ext cx="3419476" cy="3698187"/>
        </p:xfrm>
        <a:graphic>
          <a:graphicData uri="http://schemas.openxmlformats.org/drawingml/2006/table">
            <a:tbl>
              <a:tblPr firstRow="1" bandRow="1">
                <a:tableStyleId>{5C22544A-7EE6-4342-B048-85BDC9FD1C3A}</a:tableStyleId>
              </a:tblPr>
              <a:tblGrid>
                <a:gridCol w="1586384"/>
                <a:gridCol w="1833092"/>
              </a:tblGrid>
              <a:tr h="558327">
                <a:tc>
                  <a:txBody>
                    <a:bodyPr/>
                    <a:lstStyle/>
                    <a:p>
                      <a:r>
                        <a:rPr lang="en-CA" sz="1400" dirty="0" smtClean="0"/>
                        <a:t>Term of office</a:t>
                      </a:r>
                      <a:endParaRPr lang="en-CA" sz="1400" dirty="0"/>
                    </a:p>
                  </a:txBody>
                  <a:tcPr/>
                </a:tc>
                <a:tc>
                  <a:txBody>
                    <a:bodyPr/>
                    <a:lstStyle/>
                    <a:p>
                      <a:r>
                        <a:rPr lang="en-CA" sz="1400" dirty="0" smtClean="0"/>
                        <a:t>2 years</a:t>
                      </a:r>
                      <a:endParaRPr lang="en-CA" sz="1400" dirty="0"/>
                    </a:p>
                  </a:txBody>
                  <a:tcPr/>
                </a:tc>
              </a:tr>
              <a:tr h="1018126">
                <a:tc>
                  <a:txBody>
                    <a:bodyPr/>
                    <a:lstStyle/>
                    <a:p>
                      <a:r>
                        <a:rPr lang="en-CA" sz="1400" dirty="0" smtClean="0"/>
                        <a:t>Common election day for groups of First Nations</a:t>
                      </a:r>
                      <a:endParaRPr lang="en-CA" sz="1400" dirty="0"/>
                    </a:p>
                  </a:txBody>
                  <a:tcPr/>
                </a:tc>
                <a:tc>
                  <a:txBody>
                    <a:bodyPr/>
                    <a:lstStyle/>
                    <a:p>
                      <a:r>
                        <a:rPr lang="en-CA" sz="1400" dirty="0" smtClean="0"/>
                        <a:t>No provision</a:t>
                      </a:r>
                      <a:endParaRPr lang="en-CA" sz="1400" dirty="0"/>
                    </a:p>
                  </a:txBody>
                  <a:tcPr/>
                </a:tc>
              </a:tr>
              <a:tr h="1674980">
                <a:tc>
                  <a:txBody>
                    <a:bodyPr/>
                    <a:lstStyle/>
                    <a:p>
                      <a:r>
                        <a:rPr lang="en-CA" sz="1600" dirty="0" smtClean="0"/>
                        <a:t>Qualifications to nominate, and be, a candidate for Chief</a:t>
                      </a:r>
                      <a:endParaRPr lang="en-CA" sz="1600" dirty="0"/>
                    </a:p>
                  </a:txBody>
                  <a:tcPr/>
                </a:tc>
                <a:tc>
                  <a:txBody>
                    <a:bodyPr/>
                    <a:lstStyle/>
                    <a:p>
                      <a:r>
                        <a:rPr lang="en-CA" sz="1400" dirty="0" smtClean="0"/>
                        <a:t>None</a:t>
                      </a:r>
                      <a:endParaRPr lang="en-CA" sz="1400" dirty="0"/>
                    </a:p>
                  </a:txBody>
                  <a:tcPr/>
                </a:tc>
              </a:tr>
              <a:tr h="446754">
                <a:tc>
                  <a:txBody>
                    <a:bodyPr/>
                    <a:lstStyle/>
                    <a:p>
                      <a:endParaRPr lang="en-CA" dirty="0"/>
                    </a:p>
                  </a:txBody>
                  <a:tcPr/>
                </a:tc>
                <a:tc>
                  <a:txBody>
                    <a:bodyPr/>
                    <a:lstStyle/>
                    <a:p>
                      <a:endParaRPr lang="en-CA" dirty="0"/>
                    </a:p>
                  </a:txBody>
                  <a:tcPr/>
                </a:tc>
              </a:tr>
            </a:tbl>
          </a:graphicData>
        </a:graphic>
      </p:graphicFrame>
      <p:graphicFrame>
        <p:nvGraphicFramePr>
          <p:cNvPr id="15" name="Content Placeholder 14"/>
          <p:cNvGraphicFramePr>
            <a:graphicFrameLocks noGrp="1"/>
          </p:cNvGraphicFramePr>
          <p:nvPr>
            <p:ph sz="quarter" idx="4"/>
            <p:extLst>
              <p:ext uri="{D42A27DB-BD31-4B8C-83A1-F6EECF244321}">
                <p14:modId xmlns:p14="http://schemas.microsoft.com/office/powerpoint/2010/main" val="2214099670"/>
              </p:ext>
            </p:extLst>
          </p:nvPr>
        </p:nvGraphicFramePr>
        <p:xfrm>
          <a:off x="4644008" y="2708920"/>
          <a:ext cx="3672408" cy="3662498"/>
        </p:xfrm>
        <a:graphic>
          <a:graphicData uri="http://schemas.openxmlformats.org/drawingml/2006/table">
            <a:tbl>
              <a:tblPr firstRow="1" bandRow="1">
                <a:tableStyleId>{5C22544A-7EE6-4342-B048-85BDC9FD1C3A}</a:tableStyleId>
              </a:tblPr>
              <a:tblGrid>
                <a:gridCol w="216024"/>
                <a:gridCol w="3456384"/>
              </a:tblGrid>
              <a:tr h="522482">
                <a:tc>
                  <a:txBody>
                    <a:bodyPr/>
                    <a:lstStyle/>
                    <a:p>
                      <a:endParaRPr lang="en-CA" sz="1400" dirty="0"/>
                    </a:p>
                  </a:txBody>
                  <a:tcPr/>
                </a:tc>
                <a:tc>
                  <a:txBody>
                    <a:bodyPr/>
                    <a:lstStyle/>
                    <a:p>
                      <a:r>
                        <a:rPr lang="en-CA" sz="1400" dirty="0" smtClean="0"/>
                        <a:t>4 years</a:t>
                      </a:r>
                      <a:endParaRPr lang="en-CA" sz="1400" dirty="0"/>
                    </a:p>
                  </a:txBody>
                  <a:tcPr/>
                </a:tc>
              </a:tr>
              <a:tr h="1383041">
                <a:tc>
                  <a:txBody>
                    <a:bodyPr/>
                    <a:lstStyle/>
                    <a:p>
                      <a:endParaRPr lang="en-CA" sz="1400" dirty="0"/>
                    </a:p>
                  </a:txBody>
                  <a:tcPr/>
                </a:tc>
                <a:tc>
                  <a:txBody>
                    <a:bodyPr/>
                    <a:lstStyle/>
                    <a:p>
                      <a:r>
                        <a:rPr lang="en-CA" sz="1400" dirty="0" smtClean="0"/>
                        <a:t>Six or more First Nations can coordinate their terms of office and hold their elections on a common day.</a:t>
                      </a:r>
                      <a:endParaRPr lang="en-CA" sz="1400" dirty="0"/>
                    </a:p>
                  </a:txBody>
                  <a:tcPr/>
                </a:tc>
              </a:tr>
              <a:tr h="1383041">
                <a:tc>
                  <a:txBody>
                    <a:bodyPr/>
                    <a:lstStyle/>
                    <a:p>
                      <a:endParaRPr lang="en-CA" sz="1400" dirty="0"/>
                    </a:p>
                  </a:txBody>
                  <a:tcPr/>
                </a:tc>
                <a:tc>
                  <a:txBody>
                    <a:bodyPr/>
                    <a:lstStyle/>
                    <a:p>
                      <a:r>
                        <a:rPr lang="en-CA" sz="1400" dirty="0" smtClean="0"/>
                        <a:t>Nominees must be a member of the First Nation and be at least 18 years of age on the day of the nomination meeting.</a:t>
                      </a:r>
                      <a:endParaRPr lang="en-CA" sz="1400" dirty="0"/>
                    </a:p>
                  </a:txBody>
                  <a:tcPr/>
                </a:tc>
              </a:tr>
              <a:tr h="373934">
                <a:tc>
                  <a:txBody>
                    <a:bodyPr/>
                    <a:lstStyle/>
                    <a:p>
                      <a:endParaRPr lang="en-CA" dirty="0"/>
                    </a:p>
                  </a:txBody>
                  <a:tcPr/>
                </a:tc>
                <a:tc>
                  <a:txBody>
                    <a:bodyPr/>
                    <a:lstStyle/>
                    <a:p>
                      <a:endParaRPr lang="en-CA" dirty="0"/>
                    </a:p>
                  </a:txBody>
                  <a:tcPr/>
                </a:tc>
              </a:tr>
            </a:tbl>
          </a:graphicData>
        </a:graphic>
      </p:graphicFrame>
      <p:sp>
        <p:nvSpPr>
          <p:cNvPr id="2" name="Slide Number Placeholder 1"/>
          <p:cNvSpPr>
            <a:spLocks noGrp="1"/>
          </p:cNvSpPr>
          <p:nvPr>
            <p:ph type="sldNum" sz="quarter" idx="12"/>
          </p:nvPr>
        </p:nvSpPr>
        <p:spPr/>
        <p:txBody>
          <a:bodyPr/>
          <a:lstStyle/>
          <a:p>
            <a:fld id="{98C548E3-2271-4C96-A0E9-8A1E1559FCF1}" type="slidenum">
              <a:rPr lang="en-CA" smtClean="0"/>
              <a:t>8</a:t>
            </a:fld>
            <a:endParaRPr lang="en-CA"/>
          </a:p>
        </p:txBody>
      </p:sp>
    </p:spTree>
    <p:extLst>
      <p:ext uri="{BB962C8B-B14F-4D97-AF65-F5344CB8AC3E}">
        <p14:creationId xmlns:p14="http://schemas.microsoft.com/office/powerpoint/2010/main" val="63714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432048"/>
          </a:xfrm>
        </p:spPr>
        <p:txBody>
          <a:bodyPr>
            <a:noAutofit/>
          </a:bodyPr>
          <a:lstStyle/>
          <a:p>
            <a:r>
              <a:rPr lang="en-CA" sz="1600" dirty="0"/>
              <a:t>Indian Act Election System vs. system under the First Nations Elections Act</a:t>
            </a:r>
          </a:p>
        </p:txBody>
      </p:sp>
      <p:sp>
        <p:nvSpPr>
          <p:cNvPr id="3" name="Text Placeholder 2"/>
          <p:cNvSpPr>
            <a:spLocks noGrp="1"/>
          </p:cNvSpPr>
          <p:nvPr>
            <p:ph type="body" idx="1"/>
          </p:nvPr>
        </p:nvSpPr>
        <p:spPr>
          <a:xfrm>
            <a:off x="2987824" y="1052736"/>
            <a:ext cx="1440160" cy="360040"/>
          </a:xfrm>
        </p:spPr>
        <p:txBody>
          <a:bodyPr>
            <a:normAutofit/>
          </a:bodyPr>
          <a:lstStyle/>
          <a:p>
            <a:r>
              <a:rPr lang="en-CA" sz="1400" dirty="0"/>
              <a:t>Indian Act</a:t>
            </a:r>
          </a:p>
        </p:txBody>
      </p:sp>
      <p:sp>
        <p:nvSpPr>
          <p:cNvPr id="5" name="Text Placeholder 4"/>
          <p:cNvSpPr>
            <a:spLocks noGrp="1"/>
          </p:cNvSpPr>
          <p:nvPr>
            <p:ph type="body" sz="half" idx="3"/>
          </p:nvPr>
        </p:nvSpPr>
        <p:spPr>
          <a:xfrm>
            <a:off x="5076056" y="1052736"/>
            <a:ext cx="3055717" cy="360040"/>
          </a:xfrm>
        </p:spPr>
        <p:txBody>
          <a:bodyPr>
            <a:normAutofit/>
          </a:bodyPr>
          <a:lstStyle/>
          <a:p>
            <a:r>
              <a:rPr lang="en-CA" sz="1400" dirty="0"/>
              <a:t>First Nations Elections </a:t>
            </a:r>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532036423"/>
              </p:ext>
            </p:extLst>
          </p:nvPr>
        </p:nvGraphicFramePr>
        <p:xfrm>
          <a:off x="1041400" y="1484785"/>
          <a:ext cx="3530600" cy="4824536"/>
        </p:xfrm>
        <a:graphic>
          <a:graphicData uri="http://schemas.openxmlformats.org/drawingml/2006/table">
            <a:tbl>
              <a:tblPr firstRow="1" bandRow="1">
                <a:tableStyleId>{5C22544A-7EE6-4342-B048-85BDC9FD1C3A}</a:tableStyleId>
              </a:tblPr>
              <a:tblGrid>
                <a:gridCol w="1514376"/>
                <a:gridCol w="2016224"/>
              </a:tblGrid>
              <a:tr h="2665666">
                <a:tc>
                  <a:txBody>
                    <a:bodyPr/>
                    <a:lstStyle/>
                    <a:p>
                      <a:r>
                        <a:rPr lang="en-CA" sz="1100" dirty="0" smtClean="0"/>
                        <a:t>Composition of Council</a:t>
                      </a:r>
                      <a:endParaRPr lang="en-CA" sz="1100" dirty="0"/>
                    </a:p>
                  </a:txBody>
                  <a:tcPr/>
                </a:tc>
                <a:tc>
                  <a:txBody>
                    <a:bodyPr/>
                    <a:lstStyle/>
                    <a:p>
                      <a:r>
                        <a:rPr lang="en-CA" sz="1100" dirty="0" smtClean="0"/>
                        <a:t>One chief and one councillor for every 100 members of the First Nation (minimum of two and maximum of 12 councillors). </a:t>
                      </a:r>
                    </a:p>
                    <a:p>
                      <a:r>
                        <a:rPr lang="en-CA" sz="1100" dirty="0" smtClean="0"/>
                        <a:t>The Minister can authorize a First Nation to deviate from the number of councillors that would otherwise be mandated by this rule. </a:t>
                      </a:r>
                    </a:p>
                    <a:p>
                      <a:endParaRPr lang="en-CA" sz="1400" dirty="0"/>
                    </a:p>
                  </a:txBody>
                  <a:tcPr/>
                </a:tc>
              </a:tr>
              <a:tr h="1079435">
                <a:tc>
                  <a:txBody>
                    <a:bodyPr/>
                    <a:lstStyle/>
                    <a:p>
                      <a:r>
                        <a:rPr lang="en-CA" sz="1100" dirty="0" smtClean="0"/>
                        <a:t>Qualifications to nominate, and be, a candidate for Councillor</a:t>
                      </a:r>
                      <a:endParaRPr lang="en-CA" sz="1100" dirty="0"/>
                    </a:p>
                  </a:txBody>
                  <a:tcPr/>
                </a:tc>
                <a:tc>
                  <a:txBody>
                    <a:bodyPr/>
                    <a:lstStyle/>
                    <a:p>
                      <a:r>
                        <a:rPr lang="en-CA" sz="1100" dirty="0" smtClean="0"/>
                        <a:t>A nominee must be a member of the First Nation and be at least 18 years of age on the day of the nomination meeting</a:t>
                      </a:r>
                      <a:endParaRPr lang="en-CA" sz="1100" dirty="0"/>
                    </a:p>
                  </a:txBody>
                  <a:tcPr/>
                </a:tc>
              </a:tr>
              <a:tr h="1079435">
                <a:tc>
                  <a:txBody>
                    <a:bodyPr/>
                    <a:lstStyle/>
                    <a:p>
                      <a:r>
                        <a:rPr lang="en-CA" sz="1100" dirty="0" smtClean="0"/>
                        <a:t>Qualifications to vote</a:t>
                      </a:r>
                      <a:endParaRPr lang="en-CA" sz="1100" dirty="0"/>
                    </a:p>
                  </a:txBody>
                  <a:tcPr/>
                </a:tc>
                <a:tc>
                  <a:txBody>
                    <a:bodyPr/>
                    <a:lstStyle/>
                    <a:p>
                      <a:r>
                        <a:rPr lang="en-CA" sz="1100" dirty="0" smtClean="0"/>
                        <a:t>To be eligible to vote, a person must be a member of the First Nation and be at least 18 years of age on election day</a:t>
                      </a:r>
                      <a:endParaRPr lang="en-CA" sz="1100" dirty="0"/>
                    </a:p>
                  </a:txBody>
                  <a:tcPr/>
                </a:tc>
              </a:tr>
            </a:tbl>
          </a:graphicData>
        </a:graphic>
      </p:graphicFrame>
      <p:graphicFrame>
        <p:nvGraphicFramePr>
          <p:cNvPr id="8" name="Content Placeholder 7"/>
          <p:cNvGraphicFramePr>
            <a:graphicFrameLocks noGrp="1"/>
          </p:cNvGraphicFramePr>
          <p:nvPr>
            <p:ph sz="quarter" idx="4"/>
            <p:extLst>
              <p:ext uri="{D42A27DB-BD31-4B8C-83A1-F6EECF244321}">
                <p14:modId xmlns:p14="http://schemas.microsoft.com/office/powerpoint/2010/main" val="820185940"/>
              </p:ext>
            </p:extLst>
          </p:nvPr>
        </p:nvGraphicFramePr>
        <p:xfrm>
          <a:off x="4716016" y="1484785"/>
          <a:ext cx="3419476" cy="4814697"/>
        </p:xfrm>
        <a:graphic>
          <a:graphicData uri="http://schemas.openxmlformats.org/drawingml/2006/table">
            <a:tbl>
              <a:tblPr firstRow="1" bandRow="1">
                <a:tableStyleId>{5C22544A-7EE6-4342-B048-85BDC9FD1C3A}</a:tableStyleId>
              </a:tblPr>
              <a:tblGrid>
                <a:gridCol w="216024"/>
                <a:gridCol w="3203452"/>
              </a:tblGrid>
              <a:tr h="2471862">
                <a:tc>
                  <a:txBody>
                    <a:bodyPr/>
                    <a:lstStyle/>
                    <a:p>
                      <a:endParaRPr lang="en-CA" sz="1100" dirty="0"/>
                    </a:p>
                  </a:txBody>
                  <a:tcPr/>
                </a:tc>
                <a:tc>
                  <a:txBody>
                    <a:bodyPr/>
                    <a:lstStyle/>
                    <a:p>
                      <a:r>
                        <a:rPr lang="en-CA" sz="1100" dirty="0" smtClean="0"/>
                        <a:t>One chief and one councillor for every 100 members of the First Nation (minimum of two and maximum of 12 councillors). </a:t>
                      </a:r>
                    </a:p>
                    <a:p>
                      <a:r>
                        <a:rPr lang="en-CA" sz="1100" dirty="0" smtClean="0"/>
                        <a:t>The council can decide by resolution to reduce the number of councillor positions.</a:t>
                      </a:r>
                    </a:p>
                    <a:p>
                      <a:endParaRPr lang="en-CA" sz="1100" dirty="0" smtClean="0"/>
                    </a:p>
                    <a:p>
                      <a:endParaRPr lang="en-CA" sz="1100" dirty="0" smtClean="0"/>
                    </a:p>
                    <a:p>
                      <a:endParaRPr lang="en-CA" sz="1100" dirty="0" smtClean="0"/>
                    </a:p>
                    <a:p>
                      <a:endParaRPr lang="en-CA" sz="1100" dirty="0" smtClean="0"/>
                    </a:p>
                    <a:p>
                      <a:endParaRPr lang="en-CA" sz="1100" dirty="0" smtClean="0"/>
                    </a:p>
                    <a:p>
                      <a:endParaRPr lang="en-CA" sz="1100" dirty="0" smtClean="0"/>
                    </a:p>
                    <a:p>
                      <a:endParaRPr lang="en-CA" sz="1100" dirty="0" smtClean="0"/>
                    </a:p>
                    <a:p>
                      <a:endParaRPr lang="en-CA" sz="1100" dirty="0" smtClean="0"/>
                    </a:p>
                    <a:p>
                      <a:endParaRPr lang="en-CA" sz="1100" dirty="0" smtClean="0"/>
                    </a:p>
                    <a:p>
                      <a:endParaRPr lang="en-CA" sz="1100" dirty="0" smtClean="0"/>
                    </a:p>
                  </a:txBody>
                  <a:tcPr/>
                </a:tc>
              </a:tr>
              <a:tr h="1104329">
                <a:tc>
                  <a:txBody>
                    <a:bodyPr/>
                    <a:lstStyle/>
                    <a:p>
                      <a:endParaRPr lang="en-CA" sz="1100" dirty="0"/>
                    </a:p>
                  </a:txBody>
                  <a:tcPr/>
                </a:tc>
                <a:tc>
                  <a:txBody>
                    <a:bodyPr/>
                    <a:lstStyle/>
                    <a:p>
                      <a:r>
                        <a:rPr lang="en-CA" sz="1100" dirty="0" smtClean="0"/>
                        <a:t>A nominee must be a member of the First Nation and be at least 18 years of age on the day of the nomination meeting</a:t>
                      </a:r>
                      <a:endParaRPr lang="en-CA" sz="1100" dirty="0"/>
                    </a:p>
                  </a:txBody>
                  <a:tcPr/>
                </a:tc>
              </a:tr>
              <a:tr h="1104329">
                <a:tc>
                  <a:txBody>
                    <a:bodyPr/>
                    <a:lstStyle/>
                    <a:p>
                      <a:endParaRPr lang="en-CA" sz="1100" dirty="0"/>
                    </a:p>
                  </a:txBody>
                  <a:tcPr/>
                </a:tc>
                <a:tc>
                  <a:txBody>
                    <a:bodyPr/>
                    <a:lstStyle/>
                    <a:p>
                      <a:r>
                        <a:rPr lang="en-CA" sz="1100" dirty="0" smtClean="0"/>
                        <a:t>To be eligible to vote, a person must be a member of the First Nation and be at least 18 years of age on election day.</a:t>
                      </a:r>
                      <a:endParaRPr lang="en-CA" sz="1100" dirty="0"/>
                    </a:p>
                  </a:txBody>
                  <a:tcPr/>
                </a:tc>
              </a:tr>
            </a:tbl>
          </a:graphicData>
        </a:graphic>
      </p:graphicFrame>
      <p:sp>
        <p:nvSpPr>
          <p:cNvPr id="4" name="Slide Number Placeholder 3"/>
          <p:cNvSpPr>
            <a:spLocks noGrp="1"/>
          </p:cNvSpPr>
          <p:nvPr>
            <p:ph type="sldNum" sz="quarter" idx="12"/>
          </p:nvPr>
        </p:nvSpPr>
        <p:spPr/>
        <p:txBody>
          <a:bodyPr/>
          <a:lstStyle/>
          <a:p>
            <a:fld id="{98C548E3-2271-4C96-A0E9-8A1E1559FCF1}" type="slidenum">
              <a:rPr lang="en-CA" smtClean="0"/>
              <a:t>9</a:t>
            </a:fld>
            <a:endParaRPr lang="en-CA"/>
          </a:p>
        </p:txBody>
      </p:sp>
    </p:spTree>
    <p:extLst>
      <p:ext uri="{BB962C8B-B14F-4D97-AF65-F5344CB8AC3E}">
        <p14:creationId xmlns:p14="http://schemas.microsoft.com/office/powerpoint/2010/main" val="1373957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221</TotalTime>
  <Words>1817</Words>
  <Application>Microsoft Macintosh PowerPoint</Application>
  <PresentationFormat>On-screen Show (4:3)</PresentationFormat>
  <Paragraphs>140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Fort William First Nation </vt:lpstr>
      <vt:lpstr>Understanding First Nation Elections </vt:lpstr>
      <vt:lpstr>Elections under the Indian Act</vt:lpstr>
      <vt:lpstr>Indian Act</vt:lpstr>
      <vt:lpstr>Community or Custom Leadership Selection Process</vt:lpstr>
      <vt:lpstr>Self-Governing First Nations</vt:lpstr>
      <vt:lpstr>The First Nations Elections Act</vt:lpstr>
      <vt:lpstr> Indian Act Election System vs. system under the First Nations Elections Act</vt:lpstr>
      <vt:lpstr>Indian Act Election System vs. system under the First Nations Elections Act</vt:lpstr>
      <vt:lpstr>Indian Act Election System vs. system under the First Nations Elections Act</vt:lpstr>
      <vt:lpstr>Indian Act Election System vs. system under the First Nations Elections Act</vt:lpstr>
      <vt:lpstr>Indian Act Election System vs. system under the First Nations Elections Act</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 William First Nation</dc:title>
  <dc:creator>Ed Collins</dc:creator>
  <cp:lastModifiedBy>Kristy Boucher</cp:lastModifiedBy>
  <cp:revision>15</cp:revision>
  <dcterms:created xsi:type="dcterms:W3CDTF">2016-07-04T17:11:46Z</dcterms:created>
  <dcterms:modified xsi:type="dcterms:W3CDTF">2016-09-07T18:30:23Z</dcterms:modified>
</cp:coreProperties>
</file>