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14"/>
  </p:notesMasterIdLst>
  <p:handoutMasterIdLst>
    <p:handoutMasterId r:id="rId15"/>
  </p:handoutMasterIdLst>
  <p:sldIdLst>
    <p:sldId id="261" r:id="rId5"/>
    <p:sldId id="273" r:id="rId6"/>
    <p:sldId id="314" r:id="rId7"/>
    <p:sldId id="280" r:id="rId8"/>
    <p:sldId id="286" r:id="rId9"/>
    <p:sldId id="315" r:id="rId10"/>
    <p:sldId id="306" r:id="rId11"/>
    <p:sldId id="308" r:id="rId12"/>
    <p:sldId id="31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5034" autoAdjust="0"/>
  </p:normalViewPr>
  <p:slideViewPr>
    <p:cSldViewPr>
      <p:cViewPr varScale="1">
        <p:scale>
          <a:sx n="62" d="100"/>
          <a:sy n="62" d="100"/>
        </p:scale>
        <p:origin x="676" y="52"/>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9/21/2020</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9/21/2020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14798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74491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193529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378223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231825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127329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a:stretch/>
        </p:blipFill>
        <p:spPr>
          <a:xfrm>
            <a:off x="0" y="0"/>
            <a:ext cx="11251216"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p>
        </p:txBody>
      </p:sp>
      <p:sp>
        <p:nvSpPr>
          <p:cNvPr id="6" name="Title 5">
            <a:extLst>
              <a:ext uri="{FF2B5EF4-FFF2-40B4-BE49-F238E27FC236}">
                <a16:creationId xmlns:a16="http://schemas.microsoft.com/office/drawing/2014/main" id="{3933031D-018B-489E-B613-2113C1CD2360}"/>
              </a:ext>
            </a:extLst>
          </p:cNvPr>
          <p:cNvSpPr>
            <a:spLocks noGrp="1"/>
          </p:cNvSpPr>
          <p:nvPr>
            <p:ph type="ctrTitle"/>
          </p:nvPr>
        </p:nvSpPr>
        <p:spPr/>
        <p:txBody>
          <a:bodyPr/>
          <a:lstStyle/>
          <a:p>
            <a:r>
              <a:rPr lang="en-US" dirty="0"/>
              <a:t>LTC Dilico long term care facility</a:t>
            </a:r>
            <a:br>
              <a:rPr lang="en-US" dirty="0"/>
            </a:br>
            <a:endParaRPr lang="en-US" dirty="0"/>
          </a:p>
        </p:txBody>
      </p:sp>
      <p:sp>
        <p:nvSpPr>
          <p:cNvPr id="7" name="Subtitle 6">
            <a:extLst>
              <a:ext uri="{FF2B5EF4-FFF2-40B4-BE49-F238E27FC236}">
                <a16:creationId xmlns:a16="http://schemas.microsoft.com/office/drawing/2014/main" id="{606F8B2E-A7F5-4413-BEED-BFF7C3D9FF78}"/>
              </a:ext>
            </a:extLst>
          </p:cNvPr>
          <p:cNvSpPr>
            <a:spLocks noGrp="1"/>
          </p:cNvSpPr>
          <p:nvPr>
            <p:ph type="subTitle" idx="1"/>
          </p:nvPr>
        </p:nvSpPr>
        <p:spPr/>
        <p:txBody>
          <a:bodyPr/>
          <a:lstStyle/>
          <a:p>
            <a:r>
              <a:rPr lang="en-US" dirty="0"/>
              <a:t>Land Designation</a:t>
            </a:r>
          </a:p>
          <a:p>
            <a:r>
              <a:rPr lang="en-US" dirty="0"/>
              <a:t>Information Session </a:t>
            </a:r>
          </a:p>
          <a:p>
            <a:r>
              <a:rPr lang="en-US" dirty="0"/>
              <a:t>September 21, 2020</a:t>
            </a:r>
          </a:p>
        </p:txBody>
      </p:sp>
    </p:spTree>
    <p:extLst>
      <p:ext uri="{BB962C8B-B14F-4D97-AF65-F5344CB8AC3E}">
        <p14:creationId xmlns:p14="http://schemas.microsoft.com/office/powerpoint/2010/main" val="313522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Dilico Anishinabek family care long term care (LTC)</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lstStyle/>
          <a:p>
            <a:pPr algn="just">
              <a:lnSpc>
                <a:spcPct val="107000"/>
              </a:lnSpc>
              <a:spcAft>
                <a:spcPts val="800"/>
              </a:spcAft>
            </a:pPr>
            <a:r>
              <a:rPr lang="en-CA" sz="2000" dirty="0">
                <a:effectLst/>
                <a:latin typeface="Calibri" panose="020F0502020204030204" pitchFamily="34" charset="0"/>
                <a:ea typeface="Yu Mincho" panose="02020400000000000000" pitchFamily="18" charset="-128"/>
                <a:cs typeface="Arial" panose="020B0604020202020204" pitchFamily="34" charset="0"/>
              </a:rPr>
              <a:t>On April 17 2018, the Minister of Health and Long Term Care approved phase 1 of the Dilico Anishinabek Family Care Long Term Care (Dilico LTC) proposal for 96 Long Term Care beds on Fort William First Nation.  This much needed Long Term Care Facility will require trained and specialized staff both in health care and administrative roles. </a:t>
            </a:r>
          </a:p>
          <a:p>
            <a:pPr algn="just">
              <a:lnSpc>
                <a:spcPct val="107000"/>
              </a:lnSpc>
              <a:spcAft>
                <a:spcPts val="800"/>
              </a:spcAft>
            </a:pPr>
            <a:r>
              <a:rPr lang="en-CA" sz="2000" dirty="0">
                <a:effectLst/>
                <a:latin typeface="Calibri" panose="020F0502020204030204" pitchFamily="34" charset="0"/>
                <a:ea typeface="Yu Mincho" panose="02020400000000000000" pitchFamily="18" charset="-128"/>
                <a:cs typeface="Arial" panose="020B0604020202020204" pitchFamily="34" charset="0"/>
              </a:rPr>
              <a:t>Dilico LTC aims to adhere to the principle of increasing Anishinabek staff in the facility. The research completed addresses the labour market issue of the urgent need to ensure community members in the area are identified, trained, and ready to fill the roles created by this large, long-term project. </a:t>
            </a:r>
            <a:endParaRPr lang="en-CA" sz="20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p:txBody>
          <a:bodyPr/>
          <a:lstStyle/>
          <a:p>
            <a:r>
              <a:rPr lang="en-US" dirty="0"/>
              <a:t>objective</a:t>
            </a:r>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a:lstStyle/>
          <a:p>
            <a:fld id="{4FAB73BC-B049-4115-A692-8D63A059BFB8}" type="slidenum">
              <a:rPr lang="en-US" smtClean="0"/>
              <a:pPr/>
              <a:t>2</a:t>
            </a:fld>
            <a:endParaRPr lang="en-US" dirty="0"/>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Tree>
    <p:extLst>
      <p:ext uri="{BB962C8B-B14F-4D97-AF65-F5344CB8AC3E}">
        <p14:creationId xmlns:p14="http://schemas.microsoft.com/office/powerpoint/2010/main" val="107472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A2F61-5B3E-4C94-AF56-6ED10A0CBBCA}"/>
              </a:ext>
            </a:extLst>
          </p:cNvPr>
          <p:cNvSpPr>
            <a:spLocks noGrp="1"/>
          </p:cNvSpPr>
          <p:nvPr>
            <p:ph type="title"/>
          </p:nvPr>
        </p:nvSpPr>
        <p:spPr/>
        <p:txBody>
          <a:bodyPr/>
          <a:lstStyle/>
          <a:p>
            <a:r>
              <a:rPr lang="en-CA" dirty="0"/>
              <a:t>DILICO ANISHINABEK FAMILY CARE LONG TERM CARE (</a:t>
            </a:r>
            <a:r>
              <a:rPr lang="en-CA" dirty="0" err="1"/>
              <a:t>ltc</a:t>
            </a:r>
            <a:r>
              <a:rPr lang="en-CA" dirty="0"/>
              <a:t>)</a:t>
            </a:r>
          </a:p>
        </p:txBody>
      </p:sp>
      <p:sp>
        <p:nvSpPr>
          <p:cNvPr id="3" name="Content Placeholder 2">
            <a:extLst>
              <a:ext uri="{FF2B5EF4-FFF2-40B4-BE49-F238E27FC236}">
                <a16:creationId xmlns:a16="http://schemas.microsoft.com/office/drawing/2014/main" id="{17A26386-A09D-4330-8B2A-BAA5C8E048D7}"/>
              </a:ext>
            </a:extLst>
          </p:cNvPr>
          <p:cNvSpPr>
            <a:spLocks noGrp="1"/>
          </p:cNvSpPr>
          <p:nvPr>
            <p:ph sz="quarter" idx="13"/>
          </p:nvPr>
        </p:nvSpPr>
        <p:spPr/>
        <p:txBody>
          <a:bodyPr/>
          <a:lstStyle/>
          <a:p>
            <a:pPr algn="just">
              <a:lnSpc>
                <a:spcPct val="107000"/>
              </a:lnSpc>
              <a:spcAft>
                <a:spcPts val="800"/>
              </a:spcAft>
            </a:pPr>
            <a:r>
              <a:rPr lang="en-CA" sz="1600" dirty="0">
                <a:effectLst/>
                <a:latin typeface="Calibri" panose="020F0502020204030204" pitchFamily="34" charset="0"/>
                <a:ea typeface="Yu Mincho" panose="02020400000000000000" pitchFamily="18" charset="-128"/>
                <a:cs typeface="Arial" panose="020B0604020202020204" pitchFamily="34" charset="0"/>
              </a:rPr>
              <a:t>Dilico Anishinabek Family Care is a leader in the provision of integrated, holistic, and culturally safe services to urban and First Nation children families and communities. Dilico programs and services are available for Aboriginal and First Nation residents of any age in Dilico’s jurisdiction and for children in the care of Dilico and their caregivers. Dilico is one of the only organizations of its kind in Canada with a mandate to deliver services for the complete life journey of Anishinabek people. The agency is a leader in incorporating traditional values and beliefs and working with Robinson-Superior communities and the affiliated First Nations to make positive change through our knowledge and understanding of the distinctive ways Aboriginal people view health.</a:t>
            </a:r>
            <a:endParaRPr lang="en-CA" sz="16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07000"/>
              </a:lnSpc>
              <a:spcAft>
                <a:spcPts val="800"/>
              </a:spcAft>
            </a:pPr>
            <a:r>
              <a:rPr lang="en-CA" sz="1600" dirty="0">
                <a:effectLst/>
                <a:latin typeface="Calibri" panose="020F0502020204030204" pitchFamily="34" charset="0"/>
                <a:ea typeface="Yu Mincho" panose="02020400000000000000" pitchFamily="18" charset="-128"/>
                <a:cs typeface="Arial" panose="020B0604020202020204" pitchFamily="34" charset="0"/>
              </a:rPr>
              <a:t>As one of the original signatories to the Robinson-Superior Treaty of 1850, Fort William First Nation’s land extends from the north shore of Lake Superior to the height of land separating the Great Lakes watershed from the Arctic watershed. Under provisions of the Robinson-Superior Treaty, the Fort William Reserve was created in 1853. Today, almost 2,200 members live on or off reserve with governance by an elected Chief and Council. </a:t>
            </a:r>
            <a:endParaRPr lang="en-CA" sz="16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CA" dirty="0"/>
          </a:p>
        </p:txBody>
      </p:sp>
      <p:sp>
        <p:nvSpPr>
          <p:cNvPr id="4" name="Picture Placeholder 3">
            <a:extLst>
              <a:ext uri="{FF2B5EF4-FFF2-40B4-BE49-F238E27FC236}">
                <a16:creationId xmlns:a16="http://schemas.microsoft.com/office/drawing/2014/main" id="{DB2C7E10-A4EA-4B3F-AAA7-DD74789433ED}"/>
              </a:ext>
            </a:extLst>
          </p:cNvPr>
          <p:cNvSpPr>
            <a:spLocks noGrp="1"/>
          </p:cNvSpPr>
          <p:nvPr>
            <p:ph type="pic" sz="quarter" idx="15"/>
          </p:nvPr>
        </p:nvSpPr>
        <p:spPr/>
      </p:sp>
      <p:sp>
        <p:nvSpPr>
          <p:cNvPr id="5" name="Text Placeholder 4">
            <a:extLst>
              <a:ext uri="{FF2B5EF4-FFF2-40B4-BE49-F238E27FC236}">
                <a16:creationId xmlns:a16="http://schemas.microsoft.com/office/drawing/2014/main" id="{AE4308FB-BB30-4544-B849-0EFBB90F92E3}"/>
              </a:ext>
            </a:extLst>
          </p:cNvPr>
          <p:cNvSpPr>
            <a:spLocks noGrp="1"/>
          </p:cNvSpPr>
          <p:nvPr>
            <p:ph type="body" sz="quarter" idx="16"/>
          </p:nvPr>
        </p:nvSpPr>
        <p:spPr/>
        <p:txBody>
          <a:bodyPr/>
          <a:lstStyle/>
          <a:p>
            <a:r>
              <a:rPr lang="en-CA" dirty="0"/>
              <a:t>BACKGROUND</a:t>
            </a:r>
          </a:p>
        </p:txBody>
      </p:sp>
      <p:sp>
        <p:nvSpPr>
          <p:cNvPr id="6" name="Slide Number Placeholder 5">
            <a:extLst>
              <a:ext uri="{FF2B5EF4-FFF2-40B4-BE49-F238E27FC236}">
                <a16:creationId xmlns:a16="http://schemas.microsoft.com/office/drawing/2014/main" id="{2608588C-BEAC-43A6-84CC-F48755B0310E}"/>
              </a:ext>
            </a:extLst>
          </p:cNvPr>
          <p:cNvSpPr>
            <a:spLocks noGrp="1"/>
          </p:cNvSpPr>
          <p:nvPr>
            <p:ph type="sldNum" sz="quarter" idx="4"/>
          </p:nvPr>
        </p:nvSpPr>
        <p:spPr/>
        <p:txBody>
          <a:bodyPr/>
          <a:lstStyle/>
          <a:p>
            <a:fld id="{4FAB73BC-B049-4115-A692-8D63A059BFB8}" type="slidenum">
              <a:rPr lang="en-US" noProof="0" smtClean="0"/>
              <a:pPr/>
              <a:t>3</a:t>
            </a:fld>
            <a:endParaRPr lang="en-US" noProof="0" dirty="0"/>
          </a:p>
        </p:txBody>
      </p:sp>
    </p:spTree>
    <p:extLst>
      <p:ext uri="{BB962C8B-B14F-4D97-AF65-F5344CB8AC3E}">
        <p14:creationId xmlns:p14="http://schemas.microsoft.com/office/powerpoint/2010/main" val="274362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a:blip r:embed="rId3"/>
          <a:srcRect/>
          <a:stretch/>
        </p:blipFill>
        <p:spPr>
          <a:xfrm>
            <a:off x="0" y="112976"/>
            <a:ext cx="12192000" cy="3278423"/>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First Nation Communities in Dilico’s jurisdiction are:</a:t>
            </a: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a:xfrm>
            <a:off x="7239000" y="1124744"/>
            <a:ext cx="4389542" cy="5516561"/>
          </a:xfrm>
        </p:spPr>
        <p:txBody>
          <a:bodyPr/>
          <a:lstStyle/>
          <a:p>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a:xfrm>
            <a:off x="7589520" y="1468968"/>
            <a:ext cx="3688080" cy="4984368"/>
          </a:xfrm>
        </p:spPr>
        <p:txBody>
          <a:bodyPr>
            <a:normAutofit fontScale="55000" lnSpcReduction="20000"/>
          </a:bodyPr>
          <a:lstStyle/>
          <a:p>
            <a:pPr marL="285750" indent="-285750">
              <a:lnSpc>
                <a:spcPct val="170000"/>
              </a:lnSpc>
              <a:spcAft>
                <a:spcPts val="800"/>
              </a:spcAft>
              <a:buFont typeface="Arial" panose="020B0604020202020204" pitchFamily="34" charset="0"/>
              <a:buChar char="•"/>
            </a:pPr>
            <a:r>
              <a:rPr lang="en-CA" sz="2200" dirty="0" err="1">
                <a:effectLst/>
                <a:latin typeface="Calibri" panose="020F0502020204030204" pitchFamily="34" charset="0"/>
                <a:ea typeface="Yu Mincho" panose="02020400000000000000" pitchFamily="18" charset="-128"/>
                <a:cs typeface="Arial" panose="020B0604020202020204" pitchFamily="34" charset="0"/>
              </a:rPr>
              <a:t>Animbigoo</a:t>
            </a:r>
            <a:r>
              <a:rPr lang="en-CA" sz="2200" dirty="0">
                <a:effectLst/>
                <a:latin typeface="Calibri" panose="020F0502020204030204" pitchFamily="34" charset="0"/>
                <a:ea typeface="Yu Mincho" panose="02020400000000000000" pitchFamily="18" charset="-128"/>
                <a:cs typeface="Arial" panose="020B0604020202020204" pitchFamily="34" charset="0"/>
              </a:rPr>
              <a:t> </a:t>
            </a:r>
            <a:r>
              <a:rPr lang="en-CA" sz="2200" dirty="0" err="1">
                <a:effectLst/>
                <a:latin typeface="Calibri" panose="020F0502020204030204" pitchFamily="34" charset="0"/>
                <a:ea typeface="Yu Mincho" panose="02020400000000000000" pitchFamily="18" charset="-128"/>
                <a:cs typeface="Arial" panose="020B0604020202020204" pitchFamily="34" charset="0"/>
              </a:rPr>
              <a:t>Zaagi’igan</a:t>
            </a:r>
            <a:r>
              <a:rPr lang="en-CA" sz="2200" dirty="0">
                <a:effectLst/>
                <a:latin typeface="Calibri" panose="020F0502020204030204" pitchFamily="34" charset="0"/>
                <a:ea typeface="Yu Mincho" panose="02020400000000000000" pitchFamily="18" charset="-128"/>
                <a:cs typeface="Arial" panose="020B0604020202020204" pitchFamily="34" charset="0"/>
              </a:rPr>
              <a:t> </a:t>
            </a:r>
            <a:r>
              <a:rPr lang="en-CA" sz="2200" dirty="0" err="1">
                <a:effectLst/>
                <a:latin typeface="Calibri" panose="020F0502020204030204" pitchFamily="34" charset="0"/>
                <a:ea typeface="Yu Mincho" panose="02020400000000000000" pitchFamily="18" charset="-128"/>
                <a:cs typeface="Arial" panose="020B0604020202020204" pitchFamily="34" charset="0"/>
              </a:rPr>
              <a:t>Anishinaabek</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err="1">
                <a:effectLst/>
                <a:latin typeface="Calibri" panose="020F0502020204030204" pitchFamily="34" charset="0"/>
                <a:ea typeface="Yu Mincho" panose="02020400000000000000" pitchFamily="18" charset="-128"/>
                <a:cs typeface="Arial" panose="020B0604020202020204" pitchFamily="34" charset="0"/>
              </a:rPr>
              <a:t>Biinjitiwaabik</a:t>
            </a:r>
            <a:r>
              <a:rPr lang="en-CA" sz="2200" dirty="0">
                <a:effectLst/>
                <a:latin typeface="Calibri" panose="020F0502020204030204" pitchFamily="34" charset="0"/>
                <a:ea typeface="Yu Mincho" panose="02020400000000000000" pitchFamily="18" charset="-128"/>
                <a:cs typeface="Arial" panose="020B0604020202020204" pitchFamily="34" charset="0"/>
              </a:rPr>
              <a:t> </a:t>
            </a:r>
            <a:r>
              <a:rPr lang="en-CA" sz="2200" dirty="0" err="1">
                <a:effectLst/>
                <a:latin typeface="Calibri" panose="020F0502020204030204" pitchFamily="34" charset="0"/>
                <a:ea typeface="Yu Mincho" panose="02020400000000000000" pitchFamily="18" charset="-128"/>
                <a:cs typeface="Arial" panose="020B0604020202020204" pitchFamily="34" charset="0"/>
              </a:rPr>
              <a:t>Zaaging</a:t>
            </a:r>
            <a:r>
              <a:rPr lang="en-CA" sz="2200" dirty="0">
                <a:effectLst/>
                <a:latin typeface="Calibri" panose="020F0502020204030204" pitchFamily="34" charset="0"/>
                <a:ea typeface="Yu Mincho" panose="02020400000000000000" pitchFamily="18" charset="-128"/>
                <a:cs typeface="Arial" panose="020B0604020202020204" pitchFamily="34" charset="0"/>
              </a:rPr>
              <a:t> </a:t>
            </a:r>
            <a:r>
              <a:rPr lang="en-CA" sz="2200" dirty="0" err="1">
                <a:effectLst/>
                <a:latin typeface="Calibri" panose="020F0502020204030204" pitchFamily="34" charset="0"/>
                <a:ea typeface="Yu Mincho" panose="02020400000000000000" pitchFamily="18" charset="-128"/>
                <a:cs typeface="Arial" panose="020B0604020202020204" pitchFamily="34" charset="0"/>
              </a:rPr>
              <a:t>Anishinaabek</a:t>
            </a:r>
            <a:r>
              <a:rPr lang="en-CA" sz="2200" dirty="0">
                <a:effectLst/>
                <a:latin typeface="Calibri" panose="020F0502020204030204" pitchFamily="34" charset="0"/>
                <a:ea typeface="Yu Mincho" panose="02020400000000000000" pitchFamily="18" charset="-128"/>
                <a:cs typeface="Arial" panose="020B0604020202020204" pitchFamily="34" charset="0"/>
              </a:rPr>
              <a:t> (Rocky Bay)</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err="1">
                <a:effectLst/>
                <a:latin typeface="Calibri" panose="020F0502020204030204" pitchFamily="34" charset="0"/>
                <a:ea typeface="Yu Mincho" panose="02020400000000000000" pitchFamily="18" charset="-128"/>
                <a:cs typeface="Arial" panose="020B0604020202020204" pitchFamily="34" charset="0"/>
              </a:rPr>
              <a:t>Bingwi</a:t>
            </a:r>
            <a:r>
              <a:rPr lang="en-CA" sz="2200" dirty="0">
                <a:effectLst/>
                <a:latin typeface="Calibri" panose="020F0502020204030204" pitchFamily="34" charset="0"/>
                <a:ea typeface="Yu Mincho" panose="02020400000000000000" pitchFamily="18" charset="-128"/>
                <a:cs typeface="Arial" panose="020B0604020202020204" pitchFamily="34" charset="0"/>
              </a:rPr>
              <a:t> </a:t>
            </a:r>
            <a:r>
              <a:rPr lang="en-CA" sz="2200" dirty="0" err="1">
                <a:effectLst/>
                <a:latin typeface="Calibri" panose="020F0502020204030204" pitchFamily="34" charset="0"/>
                <a:ea typeface="Yu Mincho" panose="02020400000000000000" pitchFamily="18" charset="-128"/>
                <a:cs typeface="Arial" panose="020B0604020202020204" pitchFamily="34" charset="0"/>
              </a:rPr>
              <a:t>Neyaashi</a:t>
            </a:r>
            <a:r>
              <a:rPr lang="en-CA" sz="2200" dirty="0">
                <a:effectLst/>
                <a:latin typeface="Calibri" panose="020F0502020204030204" pitchFamily="34" charset="0"/>
                <a:ea typeface="Yu Mincho" panose="02020400000000000000" pitchFamily="18" charset="-128"/>
                <a:cs typeface="Arial" panose="020B0604020202020204" pitchFamily="34" charset="0"/>
              </a:rPr>
              <a:t> </a:t>
            </a:r>
            <a:r>
              <a:rPr lang="en-CA" sz="2200" dirty="0" err="1">
                <a:effectLst/>
                <a:latin typeface="Calibri" panose="020F0502020204030204" pitchFamily="34" charset="0"/>
                <a:ea typeface="Yu Mincho" panose="02020400000000000000" pitchFamily="18" charset="-128"/>
                <a:cs typeface="Arial" panose="020B0604020202020204" pitchFamily="34" charset="0"/>
              </a:rPr>
              <a:t>Anishinaabek</a:t>
            </a:r>
            <a:r>
              <a:rPr lang="en-CA" sz="2200" dirty="0">
                <a:effectLst/>
                <a:latin typeface="Calibri" panose="020F0502020204030204" pitchFamily="34" charset="0"/>
                <a:ea typeface="Yu Mincho" panose="02020400000000000000" pitchFamily="18" charset="-128"/>
                <a:cs typeface="Arial" panose="020B0604020202020204" pitchFamily="34" charset="0"/>
              </a:rPr>
              <a:t> (Sandpoint)</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a:effectLst/>
                <a:latin typeface="Calibri" panose="020F0502020204030204" pitchFamily="34" charset="0"/>
                <a:ea typeface="Yu Mincho" panose="02020400000000000000" pitchFamily="18" charset="-128"/>
                <a:cs typeface="Arial" panose="020B0604020202020204" pitchFamily="34" charset="0"/>
              </a:rPr>
              <a:t>Fort William</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err="1">
                <a:effectLst/>
                <a:latin typeface="Calibri" panose="020F0502020204030204" pitchFamily="34" charset="0"/>
                <a:ea typeface="Yu Mincho" panose="02020400000000000000" pitchFamily="18" charset="-128"/>
                <a:cs typeface="Arial" panose="020B0604020202020204" pitchFamily="34" charset="0"/>
              </a:rPr>
              <a:t>Ginoogaming</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err="1">
                <a:effectLst/>
                <a:latin typeface="Calibri" panose="020F0502020204030204" pitchFamily="34" charset="0"/>
                <a:ea typeface="Yu Mincho" panose="02020400000000000000" pitchFamily="18" charset="-128"/>
                <a:cs typeface="Arial" panose="020B0604020202020204" pitchFamily="34" charset="0"/>
              </a:rPr>
              <a:t>Kiashke</a:t>
            </a:r>
            <a:r>
              <a:rPr lang="en-CA" sz="2200" dirty="0">
                <a:effectLst/>
                <a:latin typeface="Calibri" panose="020F0502020204030204" pitchFamily="34" charset="0"/>
                <a:ea typeface="Yu Mincho" panose="02020400000000000000" pitchFamily="18" charset="-128"/>
                <a:cs typeface="Arial" panose="020B0604020202020204" pitchFamily="34" charset="0"/>
              </a:rPr>
              <a:t> </a:t>
            </a:r>
            <a:r>
              <a:rPr lang="en-CA" sz="2200" dirty="0" err="1">
                <a:effectLst/>
                <a:latin typeface="Calibri" panose="020F0502020204030204" pitchFamily="34" charset="0"/>
                <a:ea typeface="Yu Mincho" panose="02020400000000000000" pitchFamily="18" charset="-128"/>
                <a:cs typeface="Arial" panose="020B0604020202020204" pitchFamily="34" charset="0"/>
              </a:rPr>
              <a:t>Zaaging</a:t>
            </a:r>
            <a:r>
              <a:rPr lang="en-CA" sz="2200" dirty="0">
                <a:effectLst/>
                <a:latin typeface="Calibri" panose="020F0502020204030204" pitchFamily="34" charset="0"/>
                <a:ea typeface="Yu Mincho" panose="02020400000000000000" pitchFamily="18" charset="-128"/>
                <a:cs typeface="Arial" panose="020B0604020202020204" pitchFamily="34" charset="0"/>
              </a:rPr>
              <a:t> </a:t>
            </a:r>
            <a:r>
              <a:rPr lang="en-CA" sz="2200" dirty="0" err="1">
                <a:effectLst/>
                <a:latin typeface="Calibri" panose="020F0502020204030204" pitchFamily="34" charset="0"/>
                <a:ea typeface="Yu Mincho" panose="02020400000000000000" pitchFamily="18" charset="-128"/>
                <a:cs typeface="Arial" panose="020B0604020202020204" pitchFamily="34" charset="0"/>
              </a:rPr>
              <a:t>Anishinaabek</a:t>
            </a:r>
            <a:r>
              <a:rPr lang="en-CA" sz="2200" dirty="0">
                <a:effectLst/>
                <a:latin typeface="Calibri" panose="020F0502020204030204" pitchFamily="34" charset="0"/>
                <a:ea typeface="Yu Mincho" panose="02020400000000000000" pitchFamily="18" charset="-128"/>
                <a:cs typeface="Arial" panose="020B0604020202020204" pitchFamily="34" charset="0"/>
              </a:rPr>
              <a:t> (Gull Bay)</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a:effectLst/>
                <a:latin typeface="Calibri" panose="020F0502020204030204" pitchFamily="34" charset="0"/>
                <a:ea typeface="Yu Mincho" panose="02020400000000000000" pitchFamily="18" charset="-128"/>
                <a:cs typeface="Arial" panose="020B0604020202020204" pitchFamily="34" charset="0"/>
              </a:rPr>
              <a:t>Long Lake #58</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err="1">
                <a:effectLst/>
                <a:latin typeface="Calibri" panose="020F0502020204030204" pitchFamily="34" charset="0"/>
                <a:ea typeface="Yu Mincho" panose="02020400000000000000" pitchFamily="18" charset="-128"/>
                <a:cs typeface="Arial" panose="020B0604020202020204" pitchFamily="34" charset="0"/>
              </a:rPr>
              <a:t>Michipicoten</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err="1">
                <a:effectLst/>
                <a:latin typeface="Calibri" panose="020F0502020204030204" pitchFamily="34" charset="0"/>
                <a:ea typeface="Yu Mincho" panose="02020400000000000000" pitchFamily="18" charset="-128"/>
                <a:cs typeface="Arial" panose="020B0604020202020204" pitchFamily="34" charset="0"/>
              </a:rPr>
              <a:t>Pawgwasheeng</a:t>
            </a:r>
            <a:r>
              <a:rPr lang="en-CA" sz="2200" dirty="0">
                <a:effectLst/>
                <a:latin typeface="Calibri" panose="020F0502020204030204" pitchFamily="34" charset="0"/>
                <a:ea typeface="Yu Mincho" panose="02020400000000000000" pitchFamily="18" charset="-128"/>
                <a:cs typeface="Arial" panose="020B0604020202020204" pitchFamily="34" charset="0"/>
              </a:rPr>
              <a:t> (Pays Plat)</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a:effectLst/>
                <a:latin typeface="Calibri" panose="020F0502020204030204" pitchFamily="34" charset="0"/>
                <a:ea typeface="Yu Mincho" panose="02020400000000000000" pitchFamily="18" charset="-128"/>
                <a:cs typeface="Arial" panose="020B0604020202020204" pitchFamily="34" charset="0"/>
              </a:rPr>
              <a:t>Pic </a:t>
            </a:r>
            <a:r>
              <a:rPr lang="en-CA" sz="2200" dirty="0" err="1">
                <a:effectLst/>
                <a:latin typeface="Calibri" panose="020F0502020204030204" pitchFamily="34" charset="0"/>
                <a:ea typeface="Yu Mincho" panose="02020400000000000000" pitchFamily="18" charset="-128"/>
                <a:cs typeface="Arial" panose="020B0604020202020204" pitchFamily="34" charset="0"/>
              </a:rPr>
              <a:t>Mobert</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err="1">
                <a:effectLst/>
                <a:latin typeface="Calibri" panose="020F0502020204030204" pitchFamily="34" charset="0"/>
                <a:ea typeface="Yu Mincho" panose="02020400000000000000" pitchFamily="18" charset="-128"/>
                <a:cs typeface="Arial" panose="020B0604020202020204" pitchFamily="34" charset="0"/>
              </a:rPr>
              <a:t>Biigtigong</a:t>
            </a:r>
            <a:r>
              <a:rPr lang="en-CA" sz="2200" dirty="0">
                <a:effectLst/>
                <a:latin typeface="Calibri" panose="020F0502020204030204" pitchFamily="34" charset="0"/>
                <a:ea typeface="Yu Mincho" panose="02020400000000000000" pitchFamily="18" charset="-128"/>
                <a:cs typeface="Arial" panose="020B0604020202020204" pitchFamily="34" charset="0"/>
              </a:rPr>
              <a:t> </a:t>
            </a:r>
            <a:r>
              <a:rPr lang="en-CA" sz="2200" dirty="0" err="1">
                <a:effectLst/>
                <a:latin typeface="Calibri" panose="020F0502020204030204" pitchFamily="34" charset="0"/>
                <a:ea typeface="Yu Mincho" panose="02020400000000000000" pitchFamily="18" charset="-128"/>
                <a:cs typeface="Arial" panose="020B0604020202020204" pitchFamily="34" charset="0"/>
              </a:rPr>
              <a:t>Nishnaabeg</a:t>
            </a:r>
            <a:r>
              <a:rPr lang="en-CA" sz="2200" dirty="0">
                <a:effectLst/>
                <a:latin typeface="Calibri" panose="020F0502020204030204" pitchFamily="34" charset="0"/>
                <a:ea typeface="Yu Mincho" panose="02020400000000000000" pitchFamily="18" charset="-128"/>
                <a:cs typeface="Arial" panose="020B0604020202020204" pitchFamily="34" charset="0"/>
              </a:rPr>
              <a:t> (Pic River)</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a:effectLst/>
                <a:latin typeface="Calibri" panose="020F0502020204030204" pitchFamily="34" charset="0"/>
                <a:ea typeface="Yu Mincho" panose="02020400000000000000" pitchFamily="18" charset="-128"/>
                <a:cs typeface="Arial" panose="020B0604020202020204" pitchFamily="34" charset="0"/>
              </a:rPr>
              <a:t>Red Rock (Lake Helen)</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CA" sz="2200" dirty="0" err="1">
                <a:effectLst/>
                <a:latin typeface="Calibri" panose="020F0502020204030204" pitchFamily="34" charset="0"/>
                <a:ea typeface="Yu Mincho" panose="02020400000000000000" pitchFamily="18" charset="-128"/>
                <a:cs typeface="Arial" panose="020B0604020202020204" pitchFamily="34" charset="0"/>
              </a:rPr>
              <a:t>Whitesand</a:t>
            </a:r>
            <a:endParaRPr lang="en-CA" sz="22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4</a:t>
            </a:fld>
            <a:endParaRPr lang="en-US" dirty="0"/>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620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5" name="Text Placeholder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US"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p:txBody>
          <a:bodyPr/>
          <a:lstStyle/>
          <a:p>
            <a:r>
              <a:rPr lang="en-US" dirty="0"/>
              <a:t>Project</a:t>
            </a:r>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dirty="0"/>
          </a:p>
        </p:txBody>
      </p:sp>
    </p:spTree>
    <p:extLst>
      <p:ext uri="{BB962C8B-B14F-4D97-AF65-F5344CB8AC3E}">
        <p14:creationId xmlns:p14="http://schemas.microsoft.com/office/powerpoint/2010/main" val="306905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1AF8-0689-46E7-97B0-9F9FDBF7EB58}"/>
              </a:ext>
            </a:extLst>
          </p:cNvPr>
          <p:cNvSpPr>
            <a:spLocks noGrp="1"/>
          </p:cNvSpPr>
          <p:nvPr>
            <p:ph type="title"/>
          </p:nvPr>
        </p:nvSpPr>
        <p:spPr/>
        <p:txBody>
          <a:bodyPr/>
          <a:lstStyle/>
          <a:p>
            <a:r>
              <a:rPr lang="en-CA" dirty="0"/>
              <a:t>Long Term Care Facility (LTCF)</a:t>
            </a:r>
          </a:p>
        </p:txBody>
      </p:sp>
      <p:sp>
        <p:nvSpPr>
          <p:cNvPr id="3" name="Content Placeholder 2">
            <a:extLst>
              <a:ext uri="{FF2B5EF4-FFF2-40B4-BE49-F238E27FC236}">
                <a16:creationId xmlns:a16="http://schemas.microsoft.com/office/drawing/2014/main" id="{BE7E547C-D0FD-49DD-B1AA-2832C00C816A}"/>
              </a:ext>
            </a:extLst>
          </p:cNvPr>
          <p:cNvSpPr>
            <a:spLocks noGrp="1"/>
          </p:cNvSpPr>
          <p:nvPr>
            <p:ph sz="quarter" idx="13"/>
          </p:nvPr>
        </p:nvSpPr>
        <p:spPr>
          <a:xfrm>
            <a:off x="548641" y="2667000"/>
            <a:ext cx="5259327" cy="3200400"/>
          </a:xfrm>
        </p:spPr>
        <p:txBody>
          <a:bodyPr>
            <a:normAutofit fontScale="92500" lnSpcReduction="20000"/>
          </a:bodyPr>
          <a:lstStyle/>
          <a:p>
            <a:r>
              <a:rPr lang="en-US" dirty="0"/>
              <a:t>The purpose of the LTC facility is to meet the current and growing need for culturally appropriate long term care for Elders</a:t>
            </a:r>
          </a:p>
          <a:p>
            <a:r>
              <a:rPr lang="en-US" dirty="0"/>
              <a:t>Long Term Care Facilities provide both medical and personal care </a:t>
            </a:r>
          </a:p>
          <a:p>
            <a:r>
              <a:rPr lang="en-US" dirty="0"/>
              <a:t>The LTC will provide services in a culturally appropriate Indigenous environment </a:t>
            </a:r>
          </a:p>
          <a:p>
            <a:r>
              <a:rPr lang="en-US" dirty="0"/>
              <a:t>The LTC facility will recognize the value of Indigenous healing practices</a:t>
            </a:r>
          </a:p>
          <a:p>
            <a:r>
              <a:rPr lang="en-US" dirty="0"/>
              <a:t>The Anemki Site was selected as the preferred location for the facility.</a:t>
            </a:r>
          </a:p>
          <a:p>
            <a:endParaRPr lang="en-US" dirty="0"/>
          </a:p>
          <a:p>
            <a:pPr marL="0" indent="0">
              <a:buNone/>
            </a:pPr>
            <a:endParaRPr lang="en-CA" dirty="0"/>
          </a:p>
          <a:p>
            <a:endParaRPr lang="en-CA" dirty="0"/>
          </a:p>
        </p:txBody>
      </p:sp>
      <p:sp>
        <p:nvSpPr>
          <p:cNvPr id="4" name="Picture Placeholder 3">
            <a:extLst>
              <a:ext uri="{FF2B5EF4-FFF2-40B4-BE49-F238E27FC236}">
                <a16:creationId xmlns:a16="http://schemas.microsoft.com/office/drawing/2014/main" id="{09DD8FE2-4892-4CE8-846A-1ED6FB58CF0C}"/>
              </a:ext>
            </a:extLst>
          </p:cNvPr>
          <p:cNvSpPr>
            <a:spLocks noGrp="1"/>
          </p:cNvSpPr>
          <p:nvPr>
            <p:ph type="pic" sz="quarter" idx="15"/>
          </p:nvPr>
        </p:nvSpPr>
        <p:spPr/>
      </p:sp>
      <p:sp>
        <p:nvSpPr>
          <p:cNvPr id="5" name="Text Placeholder 4">
            <a:extLst>
              <a:ext uri="{FF2B5EF4-FFF2-40B4-BE49-F238E27FC236}">
                <a16:creationId xmlns:a16="http://schemas.microsoft.com/office/drawing/2014/main" id="{21B1CD77-C9B2-4799-9459-253E407840E3}"/>
              </a:ext>
            </a:extLst>
          </p:cNvPr>
          <p:cNvSpPr>
            <a:spLocks noGrp="1"/>
          </p:cNvSpPr>
          <p:nvPr>
            <p:ph type="body" sz="quarter" idx="16"/>
          </p:nvPr>
        </p:nvSpPr>
        <p:spPr>
          <a:xfrm>
            <a:off x="-1" y="1676401"/>
            <a:ext cx="10837333" cy="424732"/>
          </a:xfrm>
        </p:spPr>
        <p:txBody>
          <a:bodyPr/>
          <a:lstStyle/>
          <a:p>
            <a:r>
              <a:rPr lang="en-US" dirty="0"/>
              <a:t>Purpose, Goal, and Location of the LTCF</a:t>
            </a:r>
            <a:endParaRPr lang="en-CA" dirty="0"/>
          </a:p>
        </p:txBody>
      </p:sp>
      <p:sp>
        <p:nvSpPr>
          <p:cNvPr id="6" name="Slide Number Placeholder 5">
            <a:extLst>
              <a:ext uri="{FF2B5EF4-FFF2-40B4-BE49-F238E27FC236}">
                <a16:creationId xmlns:a16="http://schemas.microsoft.com/office/drawing/2014/main" id="{95DD49B1-D209-49AB-ABC5-225A7BA68332}"/>
              </a:ext>
            </a:extLst>
          </p:cNvPr>
          <p:cNvSpPr>
            <a:spLocks noGrp="1"/>
          </p:cNvSpPr>
          <p:nvPr>
            <p:ph type="sldNum" sz="quarter" idx="4"/>
          </p:nvPr>
        </p:nvSpPr>
        <p:spPr/>
        <p:txBody>
          <a:bodyPr/>
          <a:lstStyle/>
          <a:p>
            <a:fld id="{4FAB73BC-B049-4115-A692-8D63A059BFB8}" type="slidenum">
              <a:rPr lang="en-US" noProof="0" smtClean="0"/>
              <a:pPr/>
              <a:t>6</a:t>
            </a:fld>
            <a:endParaRPr lang="en-US" noProof="0" dirty="0"/>
          </a:p>
        </p:txBody>
      </p:sp>
      <p:sp>
        <p:nvSpPr>
          <p:cNvPr id="8" name="TextBox 7">
            <a:extLst>
              <a:ext uri="{FF2B5EF4-FFF2-40B4-BE49-F238E27FC236}">
                <a16:creationId xmlns:a16="http://schemas.microsoft.com/office/drawing/2014/main" id="{F5F3E77F-38B9-4C09-815D-4A91DC972430}"/>
              </a:ext>
            </a:extLst>
          </p:cNvPr>
          <p:cNvSpPr txBox="1"/>
          <p:nvPr/>
        </p:nvSpPr>
        <p:spPr>
          <a:xfrm>
            <a:off x="3010328" y="2959629"/>
            <a:ext cx="6123398" cy="369332"/>
          </a:xfrm>
          <a:prstGeom prst="rect">
            <a:avLst/>
          </a:prstGeom>
          <a:noFill/>
        </p:spPr>
        <p:txBody>
          <a:bodyPr wrap="square">
            <a:spAutoFit/>
          </a:bodyPr>
          <a:lstStyle/>
          <a:p>
            <a:endParaRPr lang="en-US" dirty="0"/>
          </a:p>
        </p:txBody>
      </p:sp>
      <p:pic>
        <p:nvPicPr>
          <p:cNvPr id="11" name="Picture 10">
            <a:extLst>
              <a:ext uri="{FF2B5EF4-FFF2-40B4-BE49-F238E27FC236}">
                <a16:creationId xmlns:a16="http://schemas.microsoft.com/office/drawing/2014/main" id="{ABE2E898-DC58-49C1-B779-6C7B15EA4FA6}"/>
              </a:ext>
            </a:extLst>
          </p:cNvPr>
          <p:cNvPicPr>
            <a:picLocks noChangeAspect="1"/>
          </p:cNvPicPr>
          <p:nvPr/>
        </p:nvPicPr>
        <p:blipFill>
          <a:blip r:embed="rId2"/>
          <a:stretch>
            <a:fillRect/>
          </a:stretch>
        </p:blipFill>
        <p:spPr>
          <a:xfrm>
            <a:off x="6078190" y="2277405"/>
            <a:ext cx="5346401" cy="4012643"/>
          </a:xfrm>
          <a:prstGeom prst="rect">
            <a:avLst/>
          </a:prstGeom>
        </p:spPr>
      </p:pic>
    </p:spTree>
    <p:extLst>
      <p:ext uri="{BB962C8B-B14F-4D97-AF65-F5344CB8AC3E}">
        <p14:creationId xmlns:p14="http://schemas.microsoft.com/office/powerpoint/2010/main" val="302060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a:blip r:embed="rId3"/>
          <a:srcRect/>
          <a:stretch/>
        </p:blipFill>
        <p:spPr>
          <a:xfrm>
            <a:off x="0" y="650296"/>
            <a:ext cx="8329286" cy="5557408"/>
          </a:xfrm>
        </p:spPr>
      </p:pic>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p:txBody>
          <a:bodyPr/>
          <a:lstStyle/>
          <a:p>
            <a:r>
              <a:rPr lang="en-US" dirty="0"/>
              <a:t>Planning and Design</a:t>
            </a:r>
            <a:br>
              <a:rPr lang="en-US" dirty="0"/>
            </a:br>
            <a:r>
              <a:rPr lang="en-US" sz="2400" dirty="0"/>
              <a:t>96 to 128 bed Facility </a:t>
            </a:r>
          </a:p>
        </p:txBody>
      </p:sp>
      <p:sp>
        <p:nvSpPr>
          <p:cNvPr id="44" name="Subtitle 43">
            <a:extLst>
              <a:ext uri="{FF2B5EF4-FFF2-40B4-BE49-F238E27FC236}">
                <a16:creationId xmlns:a16="http://schemas.microsoft.com/office/drawing/2014/main" id="{F522C824-2C48-4465-AABE-F46286D9ECD5}"/>
              </a:ext>
            </a:extLst>
          </p:cNvPr>
          <p:cNvSpPr>
            <a:spLocks noGrp="1"/>
          </p:cNvSpPr>
          <p:nvPr>
            <p:ph type="subTitle" idx="1"/>
          </p:nvPr>
        </p:nvSpPr>
        <p:spPr>
          <a:xfrm>
            <a:off x="1014086" y="873827"/>
            <a:ext cx="4876800" cy="1371602"/>
          </a:xfrm>
        </p:spPr>
        <p:txBody>
          <a:bodyPr/>
          <a:lstStyle/>
          <a:p>
            <a:r>
              <a:rPr lang="en-US" dirty="0">
                <a:solidFill>
                  <a:schemeClr val="tx1"/>
                </a:solidFill>
              </a:rPr>
              <a:t>A part of the planning and due diligence phase of the project, Oshki-Aki Engineering and FORM Architecture were retained to perform the following:</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sp>
        <p:nvSpPr>
          <p:cNvPr id="8" name="Subtitle 43">
            <a:extLst>
              <a:ext uri="{FF2B5EF4-FFF2-40B4-BE49-F238E27FC236}">
                <a16:creationId xmlns:a16="http://schemas.microsoft.com/office/drawing/2014/main" id="{0C44CD78-57CD-4ABF-AFDF-02B1B747E62C}"/>
              </a:ext>
            </a:extLst>
          </p:cNvPr>
          <p:cNvSpPr txBox="1">
            <a:spLocks/>
          </p:cNvSpPr>
          <p:nvPr/>
        </p:nvSpPr>
        <p:spPr>
          <a:xfrm>
            <a:off x="7191281" y="1559628"/>
            <a:ext cx="4876800" cy="5181740"/>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2400" b="1" dirty="0"/>
              <a:t>Site Selection Assessment</a:t>
            </a:r>
          </a:p>
          <a:p>
            <a:pPr marL="285750" indent="-285750">
              <a:buFont typeface="Arial" panose="020B0604020202020204" pitchFamily="34" charset="0"/>
              <a:buChar char="•"/>
            </a:pPr>
            <a:r>
              <a:rPr lang="en-US" dirty="0"/>
              <a:t>- Review of transportation, traffic, access, parking, infrastructure, connectivity, landscape, ability to expand, and utility servicing.</a:t>
            </a:r>
          </a:p>
          <a:p>
            <a:pPr marL="285750" indent="-285750">
              <a:buFont typeface="Arial" panose="020B0604020202020204" pitchFamily="34" charset="0"/>
              <a:buChar char="•"/>
            </a:pPr>
            <a:r>
              <a:rPr lang="en-US" dirty="0"/>
              <a:t>- Multiple Sites Assessed within FWFN Community </a:t>
            </a:r>
          </a:p>
          <a:p>
            <a:r>
              <a:rPr lang="en-US" sz="2800" dirty="0"/>
              <a:t>Design and Layout</a:t>
            </a:r>
          </a:p>
          <a:p>
            <a:pPr marL="285750" indent="-285750">
              <a:buFont typeface="Arial" panose="020B0604020202020204" pitchFamily="34" charset="0"/>
              <a:buChar char="•"/>
            </a:pPr>
            <a:r>
              <a:rPr lang="en-US" dirty="0"/>
              <a:t>- Preliminary building design</a:t>
            </a:r>
          </a:p>
          <a:p>
            <a:pPr marL="285750" indent="-285750">
              <a:buFont typeface="Arial" panose="020B0604020202020204" pitchFamily="34" charset="0"/>
              <a:buChar char="•"/>
            </a:pPr>
            <a:r>
              <a:rPr lang="en-US" dirty="0"/>
              <a:t>- Preliminary Site Layout</a:t>
            </a:r>
          </a:p>
          <a:p>
            <a:pPr marL="285750" indent="-285750">
              <a:buFont typeface="Arial" panose="020B0604020202020204" pitchFamily="34" charset="0"/>
              <a:buChar char="•"/>
            </a:pPr>
            <a:r>
              <a:rPr lang="en-US" dirty="0"/>
              <a:t>- Cost Estimate Evaluation</a:t>
            </a:r>
          </a:p>
          <a:p>
            <a:r>
              <a:rPr lang="en-US" sz="2400" dirty="0"/>
              <a:t>Community Engagement </a:t>
            </a:r>
          </a:p>
          <a:p>
            <a:pPr marL="285750" indent="-285750">
              <a:buFont typeface="Courier New" panose="02070309020205020404" pitchFamily="49" charset="0"/>
              <a:buChar char="o"/>
            </a:pPr>
            <a:r>
              <a:rPr lang="en-US" dirty="0"/>
              <a:t>- Elders Sessions</a:t>
            </a:r>
          </a:p>
          <a:p>
            <a:pPr marL="285750" indent="-285750">
              <a:buFont typeface="Courier New" panose="02070309020205020404" pitchFamily="49" charset="0"/>
              <a:buChar char="o"/>
            </a:pPr>
            <a:r>
              <a:rPr lang="en-US" dirty="0"/>
              <a:t>- 2 Community Open Houses </a:t>
            </a:r>
          </a:p>
          <a:p>
            <a:pPr marL="285750" indent="-285750">
              <a:buFont typeface="Courier New" panose="02070309020205020404" pitchFamily="49" charset="0"/>
              <a:buChar char="o"/>
            </a:pPr>
            <a:r>
              <a:rPr lang="en-US" dirty="0"/>
              <a:t>- 93 percent of the respondents are in support of the proposed facility being located on Anemki Drive. The remaining 7 percent opted not to respond to the question as they did not have enough information to decide at this point in time. </a:t>
            </a:r>
          </a:p>
          <a:p>
            <a:r>
              <a:rPr lang="en-US" sz="2400" dirty="0"/>
              <a:t>Land Surveying and Plan</a:t>
            </a:r>
          </a:p>
          <a:p>
            <a:pPr marL="285750" indent="-285750">
              <a:buFont typeface="Arial" panose="020B0604020202020204" pitchFamily="34" charset="0"/>
              <a:buChar char="•"/>
            </a:pPr>
            <a:r>
              <a:rPr lang="en-US" dirty="0"/>
              <a:t>- Land Topographical </a:t>
            </a:r>
          </a:p>
          <a:p>
            <a:pPr marL="285750" indent="-285750">
              <a:buFont typeface="Arial" panose="020B0604020202020204" pitchFamily="34" charset="0"/>
              <a:buChar char="•"/>
            </a:pPr>
            <a:r>
              <a:rPr lang="en-US" dirty="0"/>
              <a:t>- Legal Plan</a:t>
            </a:r>
          </a:p>
          <a:p>
            <a:r>
              <a:rPr lang="en-US" dirty="0"/>
              <a:t> </a:t>
            </a:r>
          </a:p>
          <a:p>
            <a:endParaRPr lang="en-US" dirty="0"/>
          </a:p>
          <a:p>
            <a:r>
              <a:rPr lang="en-US" dirty="0"/>
              <a:t> </a:t>
            </a:r>
          </a:p>
        </p:txBody>
      </p:sp>
    </p:spTree>
    <p:extLst>
      <p:ext uri="{BB962C8B-B14F-4D97-AF65-F5344CB8AC3E}">
        <p14:creationId xmlns:p14="http://schemas.microsoft.com/office/powerpoint/2010/main" val="320284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a:xfrm>
            <a:off x="551384" y="1144302"/>
            <a:ext cx="4611256" cy="369332"/>
          </a:xfrm>
        </p:spPr>
        <p:txBody>
          <a:bodyPr>
            <a:normAutofit/>
          </a:bodyPr>
          <a:lstStyle/>
          <a:p>
            <a:r>
              <a:rPr lang="en-US" sz="1800" dirty="0"/>
              <a:t>Exterior 3d rendering</a:t>
            </a:r>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8</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5AA33F15-D092-43E9-A5B5-5EA9C3FC7425}"/>
              </a:ext>
            </a:extLst>
          </p:cNvPr>
          <p:cNvPicPr>
            <a:picLocks noChangeAspect="1"/>
          </p:cNvPicPr>
          <p:nvPr/>
        </p:nvPicPr>
        <p:blipFill>
          <a:blip r:embed="rId3"/>
          <a:stretch>
            <a:fillRect/>
          </a:stretch>
        </p:blipFill>
        <p:spPr>
          <a:xfrm>
            <a:off x="5807969" y="1520166"/>
            <a:ext cx="5638760" cy="4141082"/>
          </a:xfrm>
          <a:prstGeom prst="rect">
            <a:avLst/>
          </a:prstGeom>
        </p:spPr>
      </p:pic>
      <p:pic>
        <p:nvPicPr>
          <p:cNvPr id="5" name="Picture 4">
            <a:extLst>
              <a:ext uri="{FF2B5EF4-FFF2-40B4-BE49-F238E27FC236}">
                <a16:creationId xmlns:a16="http://schemas.microsoft.com/office/drawing/2014/main" id="{287356B3-263E-4A95-B797-53F4CA8D9160}"/>
              </a:ext>
            </a:extLst>
          </p:cNvPr>
          <p:cNvPicPr>
            <a:picLocks noChangeAspect="1"/>
          </p:cNvPicPr>
          <p:nvPr/>
        </p:nvPicPr>
        <p:blipFill>
          <a:blip r:embed="rId4"/>
          <a:stretch>
            <a:fillRect/>
          </a:stretch>
        </p:blipFill>
        <p:spPr>
          <a:xfrm>
            <a:off x="119336" y="2021899"/>
            <a:ext cx="6243583" cy="3315935"/>
          </a:xfrm>
          <a:prstGeom prst="rect">
            <a:avLst/>
          </a:prstGeom>
        </p:spPr>
      </p:pic>
      <p:sp>
        <p:nvSpPr>
          <p:cNvPr id="13" name="TextBox 12">
            <a:extLst>
              <a:ext uri="{FF2B5EF4-FFF2-40B4-BE49-F238E27FC236}">
                <a16:creationId xmlns:a16="http://schemas.microsoft.com/office/drawing/2014/main" id="{8F87A8AA-61E5-442D-832D-026FAE8DB0D3}"/>
              </a:ext>
            </a:extLst>
          </p:cNvPr>
          <p:cNvSpPr txBox="1"/>
          <p:nvPr/>
        </p:nvSpPr>
        <p:spPr>
          <a:xfrm>
            <a:off x="5951984" y="1102436"/>
            <a:ext cx="6113122" cy="369332"/>
          </a:xfrm>
          <a:prstGeom prst="rect">
            <a:avLst/>
          </a:prstGeom>
          <a:noFill/>
        </p:spPr>
        <p:txBody>
          <a:bodyPr wrap="square">
            <a:spAutoFit/>
          </a:bodyPr>
          <a:lstStyle/>
          <a:p>
            <a:r>
              <a:rPr lang="en-US" dirty="0"/>
              <a:t>SITE PLAN </a:t>
            </a:r>
          </a:p>
        </p:txBody>
      </p:sp>
      <p:sp>
        <p:nvSpPr>
          <p:cNvPr id="15" name="Title 7">
            <a:extLst>
              <a:ext uri="{FF2B5EF4-FFF2-40B4-BE49-F238E27FC236}">
                <a16:creationId xmlns:a16="http://schemas.microsoft.com/office/drawing/2014/main" id="{1A18C2A3-2764-42BD-A6BE-9EFC5070CF42}"/>
              </a:ext>
            </a:extLst>
          </p:cNvPr>
          <p:cNvSpPr txBox="1">
            <a:spLocks/>
          </p:cNvSpPr>
          <p:nvPr/>
        </p:nvSpPr>
        <p:spPr>
          <a:xfrm>
            <a:off x="551384" y="74247"/>
            <a:ext cx="4611256" cy="369332"/>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r>
              <a:rPr lang="en-US" sz="2400" dirty="0">
                <a:solidFill>
                  <a:schemeClr val="bg1"/>
                </a:solidFill>
              </a:rPr>
              <a:t>Preliminary Design </a:t>
            </a:r>
          </a:p>
        </p:txBody>
      </p:sp>
    </p:spTree>
    <p:extLst>
      <p:ext uri="{BB962C8B-B14F-4D97-AF65-F5344CB8AC3E}">
        <p14:creationId xmlns:p14="http://schemas.microsoft.com/office/powerpoint/2010/main" val="196508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87F1B-3E25-4481-B199-24E6AD18DCEE}"/>
              </a:ext>
            </a:extLst>
          </p:cNvPr>
          <p:cNvSpPr>
            <a:spLocks noGrp="1"/>
          </p:cNvSpPr>
          <p:nvPr>
            <p:ph type="title"/>
          </p:nvPr>
        </p:nvSpPr>
        <p:spPr>
          <a:xfrm>
            <a:off x="548639" y="990600"/>
            <a:ext cx="5185767" cy="1790328"/>
          </a:xfrm>
        </p:spPr>
        <p:txBody>
          <a:bodyPr>
            <a:noAutofit/>
          </a:bodyPr>
          <a:lstStyle/>
          <a:p>
            <a:r>
              <a:rPr lang="en-US" sz="8800" dirty="0"/>
              <a:t>Questions?</a:t>
            </a:r>
          </a:p>
        </p:txBody>
      </p:sp>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p:txBody>
          <a:bodyPr/>
          <a:lstStyle/>
          <a:p>
            <a:fld id="{4FAB73BC-B049-4115-A692-8D63A059BFB8}" type="slidenum">
              <a:rPr lang="en-US" smtClean="0"/>
              <a:pPr/>
              <a:t>9</a:t>
            </a:fld>
            <a:endParaRPr lang="en-US" dirty="0"/>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0DF27E5D-0DE7-4FE5-B9AD-87655A47FFE2}"/>
              </a:ext>
            </a:extLst>
          </p:cNvPr>
          <p:cNvPicPr>
            <a:picLocks noChangeAspect="1"/>
          </p:cNvPicPr>
          <p:nvPr/>
        </p:nvPicPr>
        <p:blipFill>
          <a:blip r:embed="rId3"/>
          <a:stretch>
            <a:fillRect/>
          </a:stretch>
        </p:blipFill>
        <p:spPr>
          <a:xfrm>
            <a:off x="6457594" y="2667000"/>
            <a:ext cx="5241076" cy="3354288"/>
          </a:xfrm>
          <a:prstGeom prst="rect">
            <a:avLst/>
          </a:prstGeom>
        </p:spPr>
      </p:pic>
    </p:spTree>
    <p:extLst>
      <p:ext uri="{BB962C8B-B14F-4D97-AF65-F5344CB8AC3E}">
        <p14:creationId xmlns:p14="http://schemas.microsoft.com/office/powerpoint/2010/main" val="2500734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3.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280</TotalTime>
  <Words>671</Words>
  <Application>Microsoft Office PowerPoint</Application>
  <PresentationFormat>Widescreen</PresentationFormat>
  <Paragraphs>71</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Tw Cen MT</vt:lpstr>
      <vt:lpstr>Tw Cen MT Condensed</vt:lpstr>
      <vt:lpstr>Wingdings 3</vt:lpstr>
      <vt:lpstr>ModernClassicBlock-3</vt:lpstr>
      <vt:lpstr>LTC Dilico long term care facility </vt:lpstr>
      <vt:lpstr>Dilico Anishinabek family care long term care (LTC)</vt:lpstr>
      <vt:lpstr>DILICO ANISHINABEK FAMILY CARE LONG TERM CARE (ltc)</vt:lpstr>
      <vt:lpstr>First Nation Communities in Dilico’s jurisdiction are:</vt:lpstr>
      <vt:lpstr>Project</vt:lpstr>
      <vt:lpstr>Long Term Care Facility (LTCF)</vt:lpstr>
      <vt:lpstr>Planning and Design 96 to 128 bed Facility </vt:lpstr>
      <vt:lpstr>Exterior 3d rendering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Tina Morriseau</dc:creator>
  <cp:lastModifiedBy>Rose, Adam</cp:lastModifiedBy>
  <cp:revision>18</cp:revision>
  <dcterms:created xsi:type="dcterms:W3CDTF">2020-09-15T18:48:33Z</dcterms:created>
  <dcterms:modified xsi:type="dcterms:W3CDTF">2020-09-21T18:51:10Z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