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9" r:id="rId1"/>
  </p:sldMasterIdLst>
  <p:notesMasterIdLst>
    <p:notesMasterId r:id="rId18"/>
  </p:notesMasterIdLst>
  <p:handoutMasterIdLst>
    <p:handoutMasterId r:id="rId19"/>
  </p:handoutMasterIdLst>
  <p:sldIdLst>
    <p:sldId id="448" r:id="rId2"/>
    <p:sldId id="449" r:id="rId3"/>
    <p:sldId id="450" r:id="rId4"/>
    <p:sldId id="451" r:id="rId5"/>
    <p:sldId id="460" r:id="rId6"/>
    <p:sldId id="464" r:id="rId7"/>
    <p:sldId id="452" r:id="rId8"/>
    <p:sldId id="455" r:id="rId9"/>
    <p:sldId id="459" r:id="rId10"/>
    <p:sldId id="461" r:id="rId11"/>
    <p:sldId id="462" r:id="rId12"/>
    <p:sldId id="465" r:id="rId13"/>
    <p:sldId id="466" r:id="rId14"/>
    <p:sldId id="467" r:id="rId15"/>
    <p:sldId id="468" r:id="rId16"/>
    <p:sldId id="463"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0CE9"/>
    <a:srgbClr val="203B8C"/>
    <a:srgbClr val="388736"/>
    <a:srgbClr val="23388A"/>
    <a:srgbClr val="F6F9F7"/>
    <a:srgbClr val="23398A"/>
    <a:srgbClr val="227F3B"/>
    <a:srgbClr val="FFFFFF"/>
    <a:srgbClr val="595959"/>
    <a:srgbClr val="78CA4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8" autoAdjust="0"/>
    <p:restoredTop sz="92622" autoAdjust="0"/>
  </p:normalViewPr>
  <p:slideViewPr>
    <p:cSldViewPr>
      <p:cViewPr varScale="1">
        <p:scale>
          <a:sx n="80" d="100"/>
          <a:sy n="80" d="100"/>
        </p:scale>
        <p:origin x="1507"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55" cy="465308"/>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en-CA"/>
          </a:p>
        </p:txBody>
      </p:sp>
      <p:sp>
        <p:nvSpPr>
          <p:cNvPr id="3" name="Date Placeholder 2"/>
          <p:cNvSpPr>
            <a:spLocks noGrp="1"/>
          </p:cNvSpPr>
          <p:nvPr>
            <p:ph type="dt" sz="quarter" idx="1"/>
          </p:nvPr>
        </p:nvSpPr>
        <p:spPr>
          <a:xfrm>
            <a:off x="3970673" y="1"/>
            <a:ext cx="3038155" cy="46530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7753B37F-E0AA-8345-8F18-4F2F4052954E}" type="datetime1">
              <a:rPr lang="en-US"/>
              <a:pPr>
                <a:defRPr/>
              </a:pPr>
              <a:t>12/13/2021</a:t>
            </a:fld>
            <a:endParaRPr lang="en-CA"/>
          </a:p>
        </p:txBody>
      </p:sp>
      <p:sp>
        <p:nvSpPr>
          <p:cNvPr id="4" name="Footer Placeholder 3"/>
          <p:cNvSpPr>
            <a:spLocks noGrp="1"/>
          </p:cNvSpPr>
          <p:nvPr>
            <p:ph type="ftr" sz="quarter" idx="2"/>
          </p:nvPr>
        </p:nvSpPr>
        <p:spPr>
          <a:xfrm>
            <a:off x="0" y="8829466"/>
            <a:ext cx="3038155" cy="465308"/>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en-CA"/>
          </a:p>
        </p:txBody>
      </p:sp>
      <p:sp>
        <p:nvSpPr>
          <p:cNvPr id="5" name="Slide Number Placeholder 4"/>
          <p:cNvSpPr>
            <a:spLocks noGrp="1"/>
          </p:cNvSpPr>
          <p:nvPr>
            <p:ph type="sldNum" sz="quarter" idx="3"/>
          </p:nvPr>
        </p:nvSpPr>
        <p:spPr>
          <a:xfrm>
            <a:off x="3970673" y="8829466"/>
            <a:ext cx="3038155" cy="46530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D8FA8875-6FBE-734B-A5DC-4CA0094A940F}" type="slidenum">
              <a:rPr lang="en-CA"/>
              <a:pPr>
                <a:defRPr/>
              </a:pPr>
              <a:t>‹#›</a:t>
            </a:fld>
            <a:endParaRPr lang="en-CA"/>
          </a:p>
        </p:txBody>
      </p:sp>
    </p:spTree>
    <p:extLst>
      <p:ext uri="{BB962C8B-B14F-4D97-AF65-F5344CB8AC3E}">
        <p14:creationId xmlns:p14="http://schemas.microsoft.com/office/powerpoint/2010/main" val="3121831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55" cy="46530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CA"/>
          </a:p>
        </p:txBody>
      </p:sp>
      <p:sp>
        <p:nvSpPr>
          <p:cNvPr id="3" name="Date Placeholder 2"/>
          <p:cNvSpPr>
            <a:spLocks noGrp="1"/>
          </p:cNvSpPr>
          <p:nvPr>
            <p:ph type="dt" idx="1"/>
          </p:nvPr>
        </p:nvSpPr>
        <p:spPr>
          <a:xfrm>
            <a:off x="3970673" y="1"/>
            <a:ext cx="3038155" cy="46530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91736D7C-A580-0645-9F80-ED49C9D0D5EB}" type="datetime1">
              <a:rPr lang="en-CA"/>
              <a:pPr>
                <a:defRPr/>
              </a:pPr>
              <a:t>2021-12-13</a:t>
            </a:fld>
            <a:endParaRPr lang="en-CA"/>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p:cNvSpPr>
            <a:spLocks noGrp="1"/>
          </p:cNvSpPr>
          <p:nvPr>
            <p:ph type="body" sz="quarter" idx="3"/>
          </p:nvPr>
        </p:nvSpPr>
        <p:spPr>
          <a:xfrm>
            <a:off x="701355" y="4415547"/>
            <a:ext cx="5607691" cy="4182892"/>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p:cNvSpPr>
            <a:spLocks noGrp="1"/>
          </p:cNvSpPr>
          <p:nvPr>
            <p:ph type="ftr" sz="quarter" idx="4"/>
          </p:nvPr>
        </p:nvSpPr>
        <p:spPr>
          <a:xfrm>
            <a:off x="0" y="8829466"/>
            <a:ext cx="3038155" cy="465308"/>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CA"/>
          </a:p>
        </p:txBody>
      </p:sp>
      <p:sp>
        <p:nvSpPr>
          <p:cNvPr id="7" name="Slide Number Placeholder 6"/>
          <p:cNvSpPr>
            <a:spLocks noGrp="1"/>
          </p:cNvSpPr>
          <p:nvPr>
            <p:ph type="sldNum" sz="quarter" idx="5"/>
          </p:nvPr>
        </p:nvSpPr>
        <p:spPr>
          <a:xfrm>
            <a:off x="3970673" y="8829466"/>
            <a:ext cx="3038155" cy="465308"/>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D7ADF557-FE36-C243-8C37-243BA5CF6519}" type="slidenum">
              <a:rPr lang="en-CA"/>
              <a:pPr>
                <a:defRPr/>
              </a:pPr>
              <a:t>‹#›</a:t>
            </a:fld>
            <a:endParaRPr lang="en-CA"/>
          </a:p>
        </p:txBody>
      </p:sp>
    </p:spTree>
    <p:extLst>
      <p:ext uri="{BB962C8B-B14F-4D97-AF65-F5344CB8AC3E}">
        <p14:creationId xmlns:p14="http://schemas.microsoft.com/office/powerpoint/2010/main" val="39583596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Calibri" charset="0"/>
            </a:endParaRPr>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B18D255-0A4E-BA47-9438-6A5C4BB1A269}" type="slidenum">
              <a:rPr lang="en-CA" sz="1200">
                <a:latin typeface="Calibri" charset="0"/>
              </a:rPr>
              <a:pPr eaLnBrk="1" hangingPunct="1"/>
              <a:t>1</a:t>
            </a:fld>
            <a:endParaRPr lang="en-CA"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ADF557-FE36-C243-8C37-243BA5CF6519}" type="slidenum">
              <a:rPr lang="en-CA" smtClean="0"/>
              <a:pPr>
                <a:defRPr/>
              </a:pPr>
              <a:t>2</a:t>
            </a:fld>
            <a:endParaRPr lang="en-CA"/>
          </a:p>
        </p:txBody>
      </p:sp>
    </p:spTree>
    <p:extLst>
      <p:ext uri="{BB962C8B-B14F-4D97-AF65-F5344CB8AC3E}">
        <p14:creationId xmlns:p14="http://schemas.microsoft.com/office/powerpoint/2010/main" val="2736378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5DC6ED3-037A-E745-A5D2-185AB8B9E111}"/>
              </a:ext>
            </a:extLst>
          </p:cNvPr>
          <p:cNvSpPr/>
          <p:nvPr userDrawn="1"/>
        </p:nvSpPr>
        <p:spPr>
          <a:xfrm>
            <a:off x="-9526" y="6053138"/>
            <a:ext cx="2421285" cy="712787"/>
          </a:xfrm>
          <a:prstGeom prst="rect">
            <a:avLst/>
          </a:prstGeom>
          <a:solidFill>
            <a:srgbClr val="00000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 name="Rectangle 9">
            <a:extLst>
              <a:ext uri="{FF2B5EF4-FFF2-40B4-BE49-F238E27FC236}">
                <a16:creationId xmlns:a16="http://schemas.microsoft.com/office/drawing/2014/main" id="{BC07F96B-76E2-5544-90C1-1D5D1ECCED61}"/>
              </a:ext>
            </a:extLst>
          </p:cNvPr>
          <p:cNvSpPr/>
          <p:nvPr userDrawn="1"/>
        </p:nvSpPr>
        <p:spPr>
          <a:xfrm>
            <a:off x="2555776" y="6053138"/>
            <a:ext cx="6588224" cy="714375"/>
          </a:xfrm>
          <a:prstGeom prst="rect">
            <a:avLst/>
          </a:prstGeom>
          <a:solidFill>
            <a:srgbClr val="0B387E"/>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pic>
        <p:nvPicPr>
          <p:cNvPr id="5" name="Picture 4">
            <a:extLst>
              <a:ext uri="{FF2B5EF4-FFF2-40B4-BE49-F238E27FC236}">
                <a16:creationId xmlns:a16="http://schemas.microsoft.com/office/drawing/2014/main" id="{463FE30F-23FF-8D4B-8F18-1E321ABEBAE8}"/>
              </a:ext>
            </a:extLst>
          </p:cNvPr>
          <p:cNvPicPr>
            <a:picLocks noChangeAspect="1"/>
          </p:cNvPicPr>
          <p:nvPr userDrawn="1"/>
        </p:nvPicPr>
        <p:blipFill>
          <a:blip r:embed="rId3"/>
          <a:stretch>
            <a:fillRect/>
          </a:stretch>
        </p:blipFill>
        <p:spPr>
          <a:xfrm>
            <a:off x="360040" y="1412776"/>
            <a:ext cx="8532440" cy="3257132"/>
          </a:xfrm>
          <a:prstGeom prst="rect">
            <a:avLst/>
          </a:prstGeom>
        </p:spPr>
      </p:pic>
    </p:spTree>
    <p:extLst>
      <p:ext uri="{BB962C8B-B14F-4D97-AF65-F5344CB8AC3E}">
        <p14:creationId xmlns:p14="http://schemas.microsoft.com/office/powerpoint/2010/main" val="237552738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DF3BAE25-2A6E-8A42-B019-06B20A3E4473}" type="datetime1">
              <a:rPr lang="en-CA"/>
              <a:pPr>
                <a:defRPr/>
              </a:pPr>
              <a:t>2021-12-13</a:t>
            </a:fld>
            <a:endParaRPr lang="en-CA"/>
          </a:p>
        </p:txBody>
      </p:sp>
      <p:sp>
        <p:nvSpPr>
          <p:cNvPr id="5" name="Footer Placeholder 2"/>
          <p:cNvSpPr>
            <a:spLocks noGrp="1"/>
          </p:cNvSpPr>
          <p:nvPr>
            <p:ph type="ftr" sz="quarter" idx="11"/>
          </p:nvPr>
        </p:nvSpPr>
        <p:spPr/>
        <p:txBody>
          <a:bodyPr/>
          <a:lstStyle>
            <a:lvl1pPr>
              <a:defRPr/>
            </a:lvl1pPr>
          </a:lstStyle>
          <a:p>
            <a:pPr>
              <a:defRPr/>
            </a:pPr>
            <a:r>
              <a:rPr lang="en-CA"/>
              <a:t>Central Corridor Energy Group </a:t>
            </a:r>
          </a:p>
        </p:txBody>
      </p:sp>
      <p:sp>
        <p:nvSpPr>
          <p:cNvPr id="6" name="Slide Number Placeholder 22"/>
          <p:cNvSpPr>
            <a:spLocks noGrp="1"/>
          </p:cNvSpPr>
          <p:nvPr>
            <p:ph type="sldNum" sz="quarter" idx="12"/>
          </p:nvPr>
        </p:nvSpPr>
        <p:spPr/>
        <p:txBody>
          <a:bodyPr/>
          <a:lstStyle>
            <a:lvl1pPr>
              <a:defRPr/>
            </a:lvl1pPr>
          </a:lstStyle>
          <a:p>
            <a:pPr>
              <a:defRPr/>
            </a:pPr>
            <a:fld id="{29DB72A2-2775-784C-9651-D47FFC868DE0}" type="slidenum">
              <a:rPr lang="en-CA"/>
              <a:pPr>
                <a:defRPr/>
              </a:pPr>
              <a:t>‹#›</a:t>
            </a:fld>
            <a:endParaRPr lang="en-CA"/>
          </a:p>
        </p:txBody>
      </p:sp>
    </p:spTree>
    <p:extLst>
      <p:ext uri="{BB962C8B-B14F-4D97-AF65-F5344CB8AC3E}">
        <p14:creationId xmlns:p14="http://schemas.microsoft.com/office/powerpoint/2010/main" val="1704276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95E1777E-E27F-DA46-85CD-E1CEF5DAA24B}" type="datetime1">
              <a:rPr lang="en-CA"/>
              <a:pPr>
                <a:defRPr/>
              </a:pPr>
              <a:t>2021-12-13</a:t>
            </a:fld>
            <a:endParaRPr lang="en-CA"/>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CA"/>
              <a:t>Central Corridor Energy Group </a:t>
            </a: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CBC39B46-6BA2-CA45-AD27-F1EE4BED46D1}" type="slidenum">
              <a:rPr lang="en-CA"/>
              <a:pPr>
                <a:defRPr/>
              </a:pPr>
              <a:t>‹#›</a:t>
            </a:fld>
            <a:endParaRPr lang="en-CA"/>
          </a:p>
        </p:txBody>
      </p:sp>
    </p:spTree>
    <p:extLst>
      <p:ext uri="{BB962C8B-B14F-4D97-AF65-F5344CB8AC3E}">
        <p14:creationId xmlns:p14="http://schemas.microsoft.com/office/powerpoint/2010/main" val="3683351784"/>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811C9527-973B-4D45-9255-5B9A9BEC70BB}" type="datetime1">
              <a:rPr lang="en-CA"/>
              <a:pPr>
                <a:defRPr/>
              </a:pPr>
              <a:t>2021-12-13</a:t>
            </a:fld>
            <a:endParaRPr lang="en-US"/>
          </a:p>
        </p:txBody>
      </p:sp>
      <p:sp>
        <p:nvSpPr>
          <p:cNvPr id="3" name="Footer Placeholder 3"/>
          <p:cNvSpPr>
            <a:spLocks noGrp="1"/>
          </p:cNvSpPr>
          <p:nvPr>
            <p:ph type="ftr" sz="quarter" idx="11"/>
          </p:nvPr>
        </p:nvSpPr>
        <p:spPr/>
        <p:txBody>
          <a:bodyPr/>
          <a:lstStyle>
            <a:lvl1pPr>
              <a:defRPr/>
            </a:lvl1pPr>
          </a:lstStyle>
          <a:p>
            <a:pPr>
              <a:defRPr/>
            </a:pPr>
            <a:r>
              <a:rPr lang="en-US"/>
              <a:t>Central Corridor Energy Group </a:t>
            </a:r>
          </a:p>
        </p:txBody>
      </p:sp>
      <p:sp>
        <p:nvSpPr>
          <p:cNvPr id="4" name="Slide Number Placeholder 4"/>
          <p:cNvSpPr>
            <a:spLocks noGrp="1"/>
          </p:cNvSpPr>
          <p:nvPr>
            <p:ph type="sldNum" sz="quarter" idx="12"/>
          </p:nvPr>
        </p:nvSpPr>
        <p:spPr/>
        <p:txBody>
          <a:bodyPr/>
          <a:lstStyle>
            <a:lvl1pPr>
              <a:defRPr/>
            </a:lvl1pPr>
          </a:lstStyle>
          <a:p>
            <a:pPr>
              <a:defRPr/>
            </a:pPr>
            <a:fld id="{A8C422AC-52F9-2B45-9250-C5B4075A419D}" type="slidenum">
              <a:rPr lang="en-US"/>
              <a:pPr>
                <a:defRPr/>
              </a:pPr>
              <a:t>‹#›</a:t>
            </a:fld>
            <a:endParaRPr lang="en-US"/>
          </a:p>
        </p:txBody>
      </p:sp>
    </p:spTree>
    <p:extLst>
      <p:ext uri="{BB962C8B-B14F-4D97-AF65-F5344CB8AC3E}">
        <p14:creationId xmlns:p14="http://schemas.microsoft.com/office/powerpoint/2010/main" val="6839214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153E3B3E-F964-7347-B881-D69B9AFD639C}" type="datetime1">
              <a:rPr lang="en-CA"/>
              <a:pPr>
                <a:defRPr/>
              </a:pPr>
              <a:t>2021-12-13</a:t>
            </a:fld>
            <a:endParaRPr lang="en-US"/>
          </a:p>
        </p:txBody>
      </p:sp>
      <p:sp>
        <p:nvSpPr>
          <p:cNvPr id="3" name="Footer Placeholder 3"/>
          <p:cNvSpPr>
            <a:spLocks noGrp="1"/>
          </p:cNvSpPr>
          <p:nvPr>
            <p:ph type="ftr" sz="quarter" idx="11"/>
          </p:nvPr>
        </p:nvSpPr>
        <p:spPr/>
        <p:txBody>
          <a:bodyPr/>
          <a:lstStyle>
            <a:lvl1pPr>
              <a:defRPr/>
            </a:lvl1pPr>
          </a:lstStyle>
          <a:p>
            <a:pPr>
              <a:defRPr/>
            </a:pPr>
            <a:r>
              <a:rPr lang="en-US"/>
              <a:t>Central Corridor Energy Group </a:t>
            </a:r>
          </a:p>
        </p:txBody>
      </p:sp>
      <p:sp>
        <p:nvSpPr>
          <p:cNvPr id="4" name="Slide Number Placeholder 4"/>
          <p:cNvSpPr>
            <a:spLocks noGrp="1"/>
          </p:cNvSpPr>
          <p:nvPr>
            <p:ph type="sldNum" sz="quarter" idx="12"/>
          </p:nvPr>
        </p:nvSpPr>
        <p:spPr/>
        <p:txBody>
          <a:bodyPr/>
          <a:lstStyle>
            <a:lvl1pPr>
              <a:defRPr/>
            </a:lvl1pPr>
          </a:lstStyle>
          <a:p>
            <a:pPr>
              <a:defRPr/>
            </a:pPr>
            <a:fld id="{E0FBA1A1-8C9F-0D4A-AEDC-416D580F9643}" type="slidenum">
              <a:rPr lang="en-US"/>
              <a:pPr>
                <a:defRPr/>
              </a:pPr>
              <a:t>‹#›</a:t>
            </a:fld>
            <a:endParaRPr lang="en-US"/>
          </a:p>
        </p:txBody>
      </p:sp>
    </p:spTree>
    <p:extLst>
      <p:ext uri="{BB962C8B-B14F-4D97-AF65-F5344CB8AC3E}">
        <p14:creationId xmlns:p14="http://schemas.microsoft.com/office/powerpoint/2010/main" val="3701949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BA36CCD6-BA9D-4044-9A18-5E5AE29371DB}" type="datetime1">
              <a:rPr lang="en-CA"/>
              <a:pPr>
                <a:defRPr/>
              </a:pPr>
              <a:t>2021-12-13</a:t>
            </a:fld>
            <a:endParaRPr lang="en-US"/>
          </a:p>
        </p:txBody>
      </p:sp>
      <p:sp>
        <p:nvSpPr>
          <p:cNvPr id="3" name="Footer Placeholder 3"/>
          <p:cNvSpPr>
            <a:spLocks noGrp="1"/>
          </p:cNvSpPr>
          <p:nvPr>
            <p:ph type="ftr" sz="quarter" idx="11"/>
          </p:nvPr>
        </p:nvSpPr>
        <p:spPr/>
        <p:txBody>
          <a:bodyPr/>
          <a:lstStyle>
            <a:lvl1pPr>
              <a:defRPr/>
            </a:lvl1pPr>
          </a:lstStyle>
          <a:p>
            <a:pPr>
              <a:defRPr/>
            </a:pPr>
            <a:r>
              <a:rPr lang="en-US"/>
              <a:t>Central Corridor Energy Group </a:t>
            </a:r>
          </a:p>
        </p:txBody>
      </p:sp>
      <p:sp>
        <p:nvSpPr>
          <p:cNvPr id="4" name="Slide Number Placeholder 4"/>
          <p:cNvSpPr>
            <a:spLocks noGrp="1"/>
          </p:cNvSpPr>
          <p:nvPr>
            <p:ph type="sldNum" sz="quarter" idx="12"/>
          </p:nvPr>
        </p:nvSpPr>
        <p:spPr/>
        <p:txBody>
          <a:bodyPr/>
          <a:lstStyle>
            <a:lvl1pPr>
              <a:defRPr/>
            </a:lvl1pPr>
          </a:lstStyle>
          <a:p>
            <a:pPr>
              <a:defRPr/>
            </a:pPr>
            <a:fld id="{E3388D81-C4EB-0442-AB8E-9C4F409042D0}" type="slidenum">
              <a:rPr lang="en-US"/>
              <a:pPr>
                <a:defRPr/>
              </a:pPr>
              <a:t>‹#›</a:t>
            </a:fld>
            <a:endParaRPr lang="en-US"/>
          </a:p>
        </p:txBody>
      </p:sp>
    </p:spTree>
    <p:extLst>
      <p:ext uri="{BB962C8B-B14F-4D97-AF65-F5344CB8AC3E}">
        <p14:creationId xmlns:p14="http://schemas.microsoft.com/office/powerpoint/2010/main" val="3527083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6974704E-3821-2B45-A40E-04D29E405094}" type="datetime1">
              <a:rPr lang="en-CA"/>
              <a:pPr>
                <a:defRPr/>
              </a:pPr>
              <a:t>2021-12-13</a:t>
            </a:fld>
            <a:endParaRPr lang="en-US"/>
          </a:p>
        </p:txBody>
      </p:sp>
      <p:sp>
        <p:nvSpPr>
          <p:cNvPr id="3" name="Footer Placeholder 3"/>
          <p:cNvSpPr>
            <a:spLocks noGrp="1"/>
          </p:cNvSpPr>
          <p:nvPr>
            <p:ph type="ftr" sz="quarter" idx="11"/>
          </p:nvPr>
        </p:nvSpPr>
        <p:spPr/>
        <p:txBody>
          <a:bodyPr/>
          <a:lstStyle>
            <a:lvl1pPr>
              <a:defRPr/>
            </a:lvl1pPr>
          </a:lstStyle>
          <a:p>
            <a:pPr>
              <a:defRPr/>
            </a:pPr>
            <a:r>
              <a:rPr lang="en-US"/>
              <a:t>Central Corridor Energy Group </a:t>
            </a:r>
          </a:p>
        </p:txBody>
      </p:sp>
      <p:sp>
        <p:nvSpPr>
          <p:cNvPr id="4" name="Slide Number Placeholder 4"/>
          <p:cNvSpPr>
            <a:spLocks noGrp="1"/>
          </p:cNvSpPr>
          <p:nvPr>
            <p:ph type="sldNum" sz="quarter" idx="12"/>
          </p:nvPr>
        </p:nvSpPr>
        <p:spPr/>
        <p:txBody>
          <a:bodyPr/>
          <a:lstStyle>
            <a:lvl1pPr>
              <a:defRPr/>
            </a:lvl1pPr>
          </a:lstStyle>
          <a:p>
            <a:pPr>
              <a:defRPr/>
            </a:pPr>
            <a:fld id="{F5805EE9-2CFF-9843-B316-D88CFE8692FC}" type="slidenum">
              <a:rPr lang="en-US"/>
              <a:pPr>
                <a:defRPr/>
              </a:pPr>
              <a:t>‹#›</a:t>
            </a:fld>
            <a:endParaRPr lang="en-US"/>
          </a:p>
        </p:txBody>
      </p:sp>
    </p:spTree>
    <p:extLst>
      <p:ext uri="{BB962C8B-B14F-4D97-AF65-F5344CB8AC3E}">
        <p14:creationId xmlns:p14="http://schemas.microsoft.com/office/powerpoint/2010/main" val="26228149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8658C7D1-C5E1-5A40-8103-B6022F93F8F4}" type="datetime1">
              <a:rPr lang="en-CA"/>
              <a:pPr>
                <a:defRPr/>
              </a:pPr>
              <a:t>2021-12-13</a:t>
            </a:fld>
            <a:endParaRPr lang="en-US"/>
          </a:p>
        </p:txBody>
      </p:sp>
      <p:sp>
        <p:nvSpPr>
          <p:cNvPr id="3" name="Footer Placeholder 3"/>
          <p:cNvSpPr>
            <a:spLocks noGrp="1"/>
          </p:cNvSpPr>
          <p:nvPr>
            <p:ph type="ftr" sz="quarter" idx="11"/>
          </p:nvPr>
        </p:nvSpPr>
        <p:spPr/>
        <p:txBody>
          <a:bodyPr/>
          <a:lstStyle>
            <a:lvl1pPr>
              <a:defRPr/>
            </a:lvl1pPr>
          </a:lstStyle>
          <a:p>
            <a:pPr>
              <a:defRPr/>
            </a:pPr>
            <a:r>
              <a:rPr lang="en-US"/>
              <a:t>Central Corridor Energy Group </a:t>
            </a:r>
          </a:p>
        </p:txBody>
      </p:sp>
      <p:sp>
        <p:nvSpPr>
          <p:cNvPr id="4" name="Slide Number Placeholder 4"/>
          <p:cNvSpPr>
            <a:spLocks noGrp="1"/>
          </p:cNvSpPr>
          <p:nvPr>
            <p:ph type="sldNum" sz="quarter" idx="12"/>
          </p:nvPr>
        </p:nvSpPr>
        <p:spPr/>
        <p:txBody>
          <a:bodyPr/>
          <a:lstStyle>
            <a:lvl1pPr>
              <a:defRPr/>
            </a:lvl1pPr>
          </a:lstStyle>
          <a:p>
            <a:pPr>
              <a:defRPr/>
            </a:pPr>
            <a:fld id="{8ECCA454-BE51-D044-A89A-76863739B83A}" type="slidenum">
              <a:rPr lang="en-US"/>
              <a:pPr>
                <a:defRPr/>
              </a:pPr>
              <a:t>‹#›</a:t>
            </a:fld>
            <a:endParaRPr lang="en-US"/>
          </a:p>
        </p:txBody>
      </p:sp>
    </p:spTree>
    <p:extLst>
      <p:ext uri="{BB962C8B-B14F-4D97-AF65-F5344CB8AC3E}">
        <p14:creationId xmlns:p14="http://schemas.microsoft.com/office/powerpoint/2010/main" val="93591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1450E103-E71D-4B45-AC3A-D3DED9E058E3}" type="datetime1">
              <a:rPr lang="en-CA"/>
              <a:pPr>
                <a:defRPr/>
              </a:pPr>
              <a:t>2021-12-13</a:t>
            </a:fld>
            <a:endParaRPr lang="en-US"/>
          </a:p>
        </p:txBody>
      </p:sp>
      <p:sp>
        <p:nvSpPr>
          <p:cNvPr id="3" name="Footer Placeholder 3"/>
          <p:cNvSpPr>
            <a:spLocks noGrp="1"/>
          </p:cNvSpPr>
          <p:nvPr>
            <p:ph type="ftr" sz="quarter" idx="11"/>
          </p:nvPr>
        </p:nvSpPr>
        <p:spPr/>
        <p:txBody>
          <a:bodyPr/>
          <a:lstStyle>
            <a:lvl1pPr>
              <a:defRPr/>
            </a:lvl1pPr>
          </a:lstStyle>
          <a:p>
            <a:pPr>
              <a:defRPr/>
            </a:pPr>
            <a:r>
              <a:rPr lang="en-US"/>
              <a:t>Central Corridor Energy Group </a:t>
            </a:r>
          </a:p>
        </p:txBody>
      </p:sp>
      <p:sp>
        <p:nvSpPr>
          <p:cNvPr id="4" name="Slide Number Placeholder 4"/>
          <p:cNvSpPr>
            <a:spLocks noGrp="1"/>
          </p:cNvSpPr>
          <p:nvPr>
            <p:ph type="sldNum" sz="quarter" idx="12"/>
          </p:nvPr>
        </p:nvSpPr>
        <p:spPr/>
        <p:txBody>
          <a:bodyPr/>
          <a:lstStyle>
            <a:lvl1pPr>
              <a:defRPr/>
            </a:lvl1pPr>
          </a:lstStyle>
          <a:p>
            <a:pPr>
              <a:defRPr/>
            </a:pPr>
            <a:fld id="{577E6F9B-7660-B14E-B12F-A1B279455375}" type="slidenum">
              <a:rPr lang="en-US"/>
              <a:pPr>
                <a:defRPr/>
              </a:pPr>
              <a:t>‹#›</a:t>
            </a:fld>
            <a:endParaRPr lang="en-US"/>
          </a:p>
        </p:txBody>
      </p:sp>
    </p:spTree>
    <p:extLst>
      <p:ext uri="{BB962C8B-B14F-4D97-AF65-F5344CB8AC3E}">
        <p14:creationId xmlns:p14="http://schemas.microsoft.com/office/powerpoint/2010/main" val="2711995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Only">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B51F0CCA-E658-7849-9FBA-E260D411709B}" type="datetime1">
              <a:rPr lang="en-CA"/>
              <a:pPr>
                <a:defRPr/>
              </a:pPr>
              <a:t>2021-12-13</a:t>
            </a:fld>
            <a:endParaRPr lang="en-US"/>
          </a:p>
        </p:txBody>
      </p:sp>
      <p:sp>
        <p:nvSpPr>
          <p:cNvPr id="3" name="Footer Placeholder 3"/>
          <p:cNvSpPr>
            <a:spLocks noGrp="1"/>
          </p:cNvSpPr>
          <p:nvPr>
            <p:ph type="ftr" sz="quarter" idx="11"/>
          </p:nvPr>
        </p:nvSpPr>
        <p:spPr/>
        <p:txBody>
          <a:bodyPr/>
          <a:lstStyle>
            <a:lvl1pPr>
              <a:defRPr/>
            </a:lvl1pPr>
          </a:lstStyle>
          <a:p>
            <a:pPr>
              <a:defRPr/>
            </a:pPr>
            <a:r>
              <a:rPr lang="en-US"/>
              <a:t>Central Corridor Energy Group </a:t>
            </a:r>
          </a:p>
        </p:txBody>
      </p:sp>
      <p:sp>
        <p:nvSpPr>
          <p:cNvPr id="4" name="Slide Number Placeholder 4"/>
          <p:cNvSpPr>
            <a:spLocks noGrp="1"/>
          </p:cNvSpPr>
          <p:nvPr>
            <p:ph type="sldNum" sz="quarter" idx="12"/>
          </p:nvPr>
        </p:nvSpPr>
        <p:spPr/>
        <p:txBody>
          <a:bodyPr/>
          <a:lstStyle>
            <a:lvl1pPr>
              <a:defRPr/>
            </a:lvl1pPr>
          </a:lstStyle>
          <a:p>
            <a:pPr>
              <a:defRPr/>
            </a:pPr>
            <a:fld id="{CC4B59FE-CBBD-0B44-8ECF-18809AF96477}" type="slidenum">
              <a:rPr lang="en-US"/>
              <a:pPr>
                <a:defRPr/>
              </a:pPr>
              <a:t>‹#›</a:t>
            </a:fld>
            <a:endParaRPr lang="en-US"/>
          </a:p>
        </p:txBody>
      </p:sp>
    </p:spTree>
    <p:extLst>
      <p:ext uri="{BB962C8B-B14F-4D97-AF65-F5344CB8AC3E}">
        <p14:creationId xmlns:p14="http://schemas.microsoft.com/office/powerpoint/2010/main" val="2098661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528" y="228600"/>
            <a:ext cx="8442520" cy="990600"/>
          </a:xfrm>
        </p:spPr>
        <p:txBody>
          <a:bodyPr/>
          <a:lstStyle>
            <a:lvl1pPr>
              <a:defRPr>
                <a:solidFill>
                  <a:srgbClr val="000000"/>
                </a:solidFill>
              </a:defRPr>
            </a:lvl1pPr>
          </a:lstStyle>
          <a:p>
            <a:r>
              <a:rPr lang="en-US" dirty="0"/>
              <a:t>Click to edit Master title style</a:t>
            </a:r>
          </a:p>
        </p:txBody>
      </p:sp>
      <p:sp>
        <p:nvSpPr>
          <p:cNvPr id="8" name="Content Placeholder 7"/>
          <p:cNvSpPr>
            <a:spLocks noGrp="1"/>
          </p:cNvSpPr>
          <p:nvPr>
            <p:ph sz="quarter" idx="1"/>
          </p:nvPr>
        </p:nvSpPr>
        <p:spPr>
          <a:xfrm>
            <a:off x="323528" y="1600200"/>
            <a:ext cx="8442520" cy="4495800"/>
          </a:xfrm>
        </p:spPr>
        <p:txBody>
          <a:bodyPr/>
          <a:lstStyle>
            <a:lvl1pPr>
              <a:buClrTx/>
              <a:defRPr>
                <a:solidFill>
                  <a:srgbClr val="000000"/>
                </a:solidFill>
              </a:defRPr>
            </a:lvl1pPr>
            <a:lvl2pPr>
              <a:buClrTx/>
              <a:defRPr>
                <a:solidFill>
                  <a:srgbClr val="000000"/>
                </a:solidFill>
              </a:defRPr>
            </a:lvl2pPr>
            <a:lvl3pPr>
              <a:buClrTx/>
              <a:defRPr>
                <a:solidFill>
                  <a:srgbClr val="000000"/>
                </a:solidFill>
              </a:defRPr>
            </a:lvl3pPr>
            <a:lvl4pPr>
              <a:buClrTx/>
              <a:defRPr>
                <a:solidFill>
                  <a:srgbClr val="000000"/>
                </a:solidFill>
              </a:defRPr>
            </a:lvl4pPr>
            <a:lvl5pPr>
              <a:buClrTx/>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13"/>
          <p:cNvSpPr>
            <a:spLocks noGrp="1"/>
          </p:cNvSpPr>
          <p:nvPr>
            <p:ph type="dt" sz="half" idx="10"/>
          </p:nvPr>
        </p:nvSpPr>
        <p:spPr/>
        <p:txBody>
          <a:bodyPr/>
          <a:lstStyle>
            <a:lvl1pPr>
              <a:defRPr/>
            </a:lvl1pPr>
          </a:lstStyle>
          <a:p>
            <a:pPr>
              <a:defRPr/>
            </a:pPr>
            <a:fld id="{20B3BFA6-A23B-3643-A572-EB8A3DB6AACB}" type="datetime1">
              <a:rPr lang="en-CA"/>
              <a:pPr>
                <a:defRPr/>
              </a:pPr>
              <a:t>2021-12-13</a:t>
            </a:fld>
            <a:endParaRPr lang="en-CA"/>
          </a:p>
        </p:txBody>
      </p:sp>
      <p:sp>
        <p:nvSpPr>
          <p:cNvPr id="5" name="Slide Number Placeholder 22"/>
          <p:cNvSpPr>
            <a:spLocks noGrp="1"/>
          </p:cNvSpPr>
          <p:nvPr>
            <p:ph type="sldNum" sz="quarter" idx="11"/>
          </p:nvPr>
        </p:nvSpPr>
        <p:spPr>
          <a:solidFill>
            <a:schemeClr val="tx1"/>
          </a:solidFill>
          <a:ln>
            <a:solidFill>
              <a:srgbClr val="227F3B"/>
            </a:solidFill>
          </a:ln>
        </p:spPr>
        <p:txBody>
          <a:bodyPr/>
          <a:lstStyle>
            <a:lvl1pPr>
              <a:defRPr/>
            </a:lvl1pPr>
          </a:lstStyle>
          <a:p>
            <a:pPr>
              <a:defRPr/>
            </a:pPr>
            <a:fld id="{AF1BBC69-2E9B-FC41-BE79-F3FFB17D1297}" type="slidenum">
              <a:rPr lang="en-CA"/>
              <a:pPr>
                <a:defRPr/>
              </a:pPr>
              <a:t>‹#›</a:t>
            </a:fld>
            <a:endParaRPr lang="en-CA"/>
          </a:p>
        </p:txBody>
      </p:sp>
    </p:spTree>
    <p:extLst>
      <p:ext uri="{BB962C8B-B14F-4D97-AF65-F5344CB8AC3E}">
        <p14:creationId xmlns:p14="http://schemas.microsoft.com/office/powerpoint/2010/main" val="1090208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a:t>Click to edit Master title style</a:t>
            </a:r>
          </a:p>
        </p:txBody>
      </p:sp>
      <p:sp>
        <p:nvSpPr>
          <p:cNvPr id="7" name="Date Placeholder 11"/>
          <p:cNvSpPr>
            <a:spLocks noGrp="1"/>
          </p:cNvSpPr>
          <p:nvPr>
            <p:ph type="dt" sz="half" idx="10"/>
          </p:nvPr>
        </p:nvSpPr>
        <p:spPr/>
        <p:txBody>
          <a:bodyPr/>
          <a:lstStyle>
            <a:lvl1pPr>
              <a:defRPr/>
            </a:lvl1pPr>
          </a:lstStyle>
          <a:p>
            <a:pPr>
              <a:defRPr/>
            </a:pPr>
            <a:fld id="{52DFB46F-D122-0A43-BC63-F53632CDD291}" type="datetime1">
              <a:rPr lang="en-CA"/>
              <a:pPr>
                <a:defRPr/>
              </a:pPr>
              <a:t>2021-12-13</a:t>
            </a:fld>
            <a:endParaRPr lang="en-CA"/>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lvl1pPr>
          </a:lstStyle>
          <a:p>
            <a:pPr>
              <a:defRPr/>
            </a:pPr>
            <a:fld id="{5979395B-43C2-2F43-A1E2-FB2865562F1D}" type="slidenum">
              <a:rPr lang="en-CA"/>
              <a:pPr>
                <a:defRPr/>
              </a:pPr>
              <a:t>‹#›</a:t>
            </a:fld>
            <a:endParaRPr lang="en-CA"/>
          </a:p>
        </p:txBody>
      </p:sp>
      <p:sp>
        <p:nvSpPr>
          <p:cNvPr id="9" name="Footer Placeholder 13"/>
          <p:cNvSpPr>
            <a:spLocks noGrp="1"/>
          </p:cNvSpPr>
          <p:nvPr>
            <p:ph type="ftr" sz="quarter" idx="12"/>
          </p:nvPr>
        </p:nvSpPr>
        <p:spPr/>
        <p:txBody>
          <a:bodyPr/>
          <a:lstStyle>
            <a:lvl1pPr>
              <a:defRPr/>
            </a:lvl1pPr>
          </a:lstStyle>
          <a:p>
            <a:pPr>
              <a:defRPr/>
            </a:pPr>
            <a:r>
              <a:rPr lang="en-CA"/>
              <a:t>Central Corridor Energy Group </a:t>
            </a:r>
          </a:p>
        </p:txBody>
      </p:sp>
    </p:spTree>
    <p:extLst>
      <p:ext uri="{BB962C8B-B14F-4D97-AF65-F5344CB8AC3E}">
        <p14:creationId xmlns:p14="http://schemas.microsoft.com/office/powerpoint/2010/main" val="118242673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p:cNvSpPr>
            <a:spLocks noGrp="1"/>
          </p:cNvSpPr>
          <p:nvPr>
            <p:ph type="dt" sz="half" idx="10"/>
          </p:nvPr>
        </p:nvSpPr>
        <p:spPr/>
        <p:txBody>
          <a:bodyPr/>
          <a:lstStyle>
            <a:lvl1pPr>
              <a:defRPr/>
            </a:lvl1pPr>
          </a:lstStyle>
          <a:p>
            <a:pPr>
              <a:defRPr/>
            </a:pPr>
            <a:fld id="{CEA857B6-B3E7-CE4B-B92C-F6436B80EDFA}" type="datetime1">
              <a:rPr lang="en-CA"/>
              <a:pPr>
                <a:defRPr/>
              </a:pPr>
              <a:t>2021-12-13</a:t>
            </a:fld>
            <a:endParaRPr lang="en-CA"/>
          </a:p>
        </p:txBody>
      </p:sp>
      <p:sp>
        <p:nvSpPr>
          <p:cNvPr id="6" name="Slide Number Placeholder 9"/>
          <p:cNvSpPr>
            <a:spLocks noGrp="1"/>
          </p:cNvSpPr>
          <p:nvPr>
            <p:ph type="sldNum" sz="quarter" idx="11"/>
          </p:nvPr>
        </p:nvSpPr>
        <p:spPr/>
        <p:txBody>
          <a:bodyPr/>
          <a:lstStyle>
            <a:lvl1pPr>
              <a:defRPr/>
            </a:lvl1pPr>
          </a:lstStyle>
          <a:p>
            <a:pPr>
              <a:defRPr/>
            </a:pPr>
            <a:fld id="{DB6257BC-824C-1944-9CDC-74A3364FB1F2}" type="slidenum">
              <a:rPr lang="en-CA"/>
              <a:pPr>
                <a:defRPr/>
              </a:pPr>
              <a:t>‹#›</a:t>
            </a:fld>
            <a:endParaRPr lang="en-CA"/>
          </a:p>
        </p:txBody>
      </p:sp>
    </p:spTree>
    <p:extLst>
      <p:ext uri="{BB962C8B-B14F-4D97-AF65-F5344CB8AC3E}">
        <p14:creationId xmlns:p14="http://schemas.microsoft.com/office/powerpoint/2010/main" val="3764873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03648" y="273050"/>
            <a:ext cx="7283152"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7" name="Date Placeholder 9"/>
          <p:cNvSpPr>
            <a:spLocks noGrp="1"/>
          </p:cNvSpPr>
          <p:nvPr>
            <p:ph type="dt" sz="half" idx="10"/>
          </p:nvPr>
        </p:nvSpPr>
        <p:spPr/>
        <p:txBody>
          <a:bodyPr/>
          <a:lstStyle>
            <a:lvl1pPr>
              <a:defRPr/>
            </a:lvl1pPr>
          </a:lstStyle>
          <a:p>
            <a:pPr>
              <a:defRPr/>
            </a:pPr>
            <a:fld id="{E21A5552-E6D7-5741-A3CF-CF96AFF0967F}" type="datetime1">
              <a:rPr lang="en-CA"/>
              <a:pPr>
                <a:defRPr/>
              </a:pPr>
              <a:t>2021-12-13</a:t>
            </a:fld>
            <a:endParaRPr lang="en-CA"/>
          </a:p>
        </p:txBody>
      </p:sp>
      <p:sp>
        <p:nvSpPr>
          <p:cNvPr id="8" name="Slide Number Placeholder 11"/>
          <p:cNvSpPr>
            <a:spLocks noGrp="1"/>
          </p:cNvSpPr>
          <p:nvPr>
            <p:ph type="sldNum" sz="quarter" idx="11"/>
          </p:nvPr>
        </p:nvSpPr>
        <p:spPr/>
        <p:txBody>
          <a:bodyPr/>
          <a:lstStyle>
            <a:lvl1pPr>
              <a:defRPr/>
            </a:lvl1pPr>
          </a:lstStyle>
          <a:p>
            <a:pPr>
              <a:defRPr/>
            </a:pPr>
            <a:fld id="{67533251-1AE2-CE4A-AE4E-DADAA99AB97C}" type="slidenum">
              <a:rPr lang="en-CA"/>
              <a:pPr>
                <a:defRPr/>
              </a:pPr>
              <a:t>‹#›</a:t>
            </a:fld>
            <a:endParaRPr lang="en-CA"/>
          </a:p>
        </p:txBody>
      </p:sp>
      <p:sp>
        <p:nvSpPr>
          <p:cNvPr id="9" name="Footer Placeholder 13"/>
          <p:cNvSpPr>
            <a:spLocks noGrp="1"/>
          </p:cNvSpPr>
          <p:nvPr>
            <p:ph type="ftr" sz="quarter" idx="12"/>
          </p:nvPr>
        </p:nvSpPr>
        <p:spPr/>
        <p:txBody>
          <a:bodyPr rtlCol="0"/>
          <a:lstStyle>
            <a:lvl1pPr>
              <a:defRPr/>
            </a:lvl1pPr>
          </a:lstStyle>
          <a:p>
            <a:pPr>
              <a:defRPr/>
            </a:pPr>
            <a:r>
              <a:rPr lang="en-CA"/>
              <a:t>Central Corridor Energy Group </a:t>
            </a:r>
          </a:p>
        </p:txBody>
      </p:sp>
    </p:spTree>
    <p:extLst>
      <p:ext uri="{BB962C8B-B14F-4D97-AF65-F5344CB8AC3E}">
        <p14:creationId xmlns:p14="http://schemas.microsoft.com/office/powerpoint/2010/main" val="1714623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F683E434-35DE-9B48-9CA2-17B47E788ACA}" type="datetime1">
              <a:rPr lang="en-CA"/>
              <a:pPr>
                <a:defRPr/>
              </a:pPr>
              <a:t>2021-12-13</a:t>
            </a:fld>
            <a:endParaRPr lang="en-CA"/>
          </a:p>
        </p:txBody>
      </p:sp>
      <p:sp>
        <p:nvSpPr>
          <p:cNvPr id="4" name="Footer Placeholder 2"/>
          <p:cNvSpPr>
            <a:spLocks noGrp="1"/>
          </p:cNvSpPr>
          <p:nvPr>
            <p:ph type="ftr" sz="quarter" idx="11"/>
          </p:nvPr>
        </p:nvSpPr>
        <p:spPr/>
        <p:txBody>
          <a:bodyPr/>
          <a:lstStyle>
            <a:lvl1pPr>
              <a:defRPr/>
            </a:lvl1pPr>
          </a:lstStyle>
          <a:p>
            <a:pPr>
              <a:defRPr/>
            </a:pPr>
            <a:r>
              <a:rPr lang="en-CA"/>
              <a:t>Central Corridor Energy Group </a:t>
            </a:r>
          </a:p>
        </p:txBody>
      </p:sp>
      <p:sp>
        <p:nvSpPr>
          <p:cNvPr id="5" name="Slide Number Placeholder 22"/>
          <p:cNvSpPr>
            <a:spLocks noGrp="1"/>
          </p:cNvSpPr>
          <p:nvPr>
            <p:ph type="sldNum" sz="quarter" idx="12"/>
          </p:nvPr>
        </p:nvSpPr>
        <p:spPr/>
        <p:txBody>
          <a:bodyPr/>
          <a:lstStyle>
            <a:lvl1pPr>
              <a:defRPr/>
            </a:lvl1pPr>
          </a:lstStyle>
          <a:p>
            <a:pPr>
              <a:defRPr/>
            </a:pPr>
            <a:fld id="{27D8DB31-3F2D-A14A-8A13-8E2EF6CC1CB9}" type="slidenum">
              <a:rPr lang="en-CA"/>
              <a:pPr>
                <a:defRPr/>
              </a:pPr>
              <a:t>‹#›</a:t>
            </a:fld>
            <a:endParaRPr lang="en-CA"/>
          </a:p>
        </p:txBody>
      </p:sp>
    </p:spTree>
    <p:extLst>
      <p:ext uri="{BB962C8B-B14F-4D97-AF65-F5344CB8AC3E}">
        <p14:creationId xmlns:p14="http://schemas.microsoft.com/office/powerpoint/2010/main" val="1282349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689EAA1E-6F98-2144-B5D6-5DAA3EA02AE6}" type="datetime1">
              <a:rPr lang="en-CA"/>
              <a:pPr>
                <a:defRPr/>
              </a:pPr>
              <a:t>2021-12-13</a:t>
            </a:fld>
            <a:endParaRPr lang="en-CA"/>
          </a:p>
        </p:txBody>
      </p:sp>
      <p:sp>
        <p:nvSpPr>
          <p:cNvPr id="3" name="Footer Placeholder 2"/>
          <p:cNvSpPr>
            <a:spLocks noGrp="1"/>
          </p:cNvSpPr>
          <p:nvPr>
            <p:ph type="ftr" sz="quarter" idx="11"/>
          </p:nvPr>
        </p:nvSpPr>
        <p:spPr/>
        <p:txBody>
          <a:bodyPr/>
          <a:lstStyle>
            <a:lvl1pPr>
              <a:defRPr/>
            </a:lvl1pPr>
          </a:lstStyle>
          <a:p>
            <a:pPr>
              <a:defRPr/>
            </a:pPr>
            <a:r>
              <a:rPr lang="en-CA"/>
              <a:t>Central Corridor Energy Group </a:t>
            </a: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9929621C-3043-DC43-A92E-7F4010EF315F}" type="slidenum">
              <a:rPr lang="en-CA"/>
              <a:pPr>
                <a:defRPr/>
              </a:pPr>
              <a:t>‹#›</a:t>
            </a:fld>
            <a:endParaRPr lang="en-CA"/>
          </a:p>
        </p:txBody>
      </p:sp>
    </p:spTree>
    <p:extLst>
      <p:ext uri="{BB962C8B-B14F-4D97-AF65-F5344CB8AC3E}">
        <p14:creationId xmlns:p14="http://schemas.microsoft.com/office/powerpoint/2010/main" val="1519494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47664" y="273050"/>
            <a:ext cx="7139136"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51B64649-1DCF-3845-B11B-E3CD34652AAF}" type="datetime1">
              <a:rPr lang="en-CA"/>
              <a:pPr>
                <a:defRPr/>
              </a:pPr>
              <a:t>2021-12-13</a:t>
            </a:fld>
            <a:endParaRPr lang="en-CA"/>
          </a:p>
        </p:txBody>
      </p:sp>
      <p:sp>
        <p:nvSpPr>
          <p:cNvPr id="6" name="Footer Placeholder 2"/>
          <p:cNvSpPr>
            <a:spLocks noGrp="1"/>
          </p:cNvSpPr>
          <p:nvPr>
            <p:ph type="ftr" sz="quarter" idx="11"/>
          </p:nvPr>
        </p:nvSpPr>
        <p:spPr/>
        <p:txBody>
          <a:bodyPr/>
          <a:lstStyle>
            <a:lvl1pPr>
              <a:defRPr/>
            </a:lvl1pPr>
          </a:lstStyle>
          <a:p>
            <a:pPr>
              <a:defRPr/>
            </a:pPr>
            <a:r>
              <a:rPr lang="en-CA"/>
              <a:t>Central Corridor Energy Group </a:t>
            </a:r>
          </a:p>
        </p:txBody>
      </p:sp>
      <p:sp>
        <p:nvSpPr>
          <p:cNvPr id="7" name="Slide Number Placeholder 22"/>
          <p:cNvSpPr>
            <a:spLocks noGrp="1"/>
          </p:cNvSpPr>
          <p:nvPr>
            <p:ph type="sldNum" sz="quarter" idx="12"/>
          </p:nvPr>
        </p:nvSpPr>
        <p:spPr/>
        <p:txBody>
          <a:bodyPr/>
          <a:lstStyle>
            <a:lvl1pPr>
              <a:defRPr/>
            </a:lvl1pPr>
          </a:lstStyle>
          <a:p>
            <a:pPr>
              <a:defRPr/>
            </a:pPr>
            <a:fld id="{092EE271-4790-DC48-976D-FA6468FD9ED5}" type="slidenum">
              <a:rPr lang="en-CA"/>
              <a:pPr>
                <a:defRPr/>
              </a:pPr>
              <a:t>‹#›</a:t>
            </a:fld>
            <a:endParaRPr lang="en-CA"/>
          </a:p>
        </p:txBody>
      </p:sp>
    </p:spTree>
    <p:extLst>
      <p:ext uri="{BB962C8B-B14F-4D97-AF65-F5344CB8AC3E}">
        <p14:creationId xmlns:p14="http://schemas.microsoft.com/office/powerpoint/2010/main" val="1494191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a:lstStyle>
            <a:lvl1pPr>
              <a:defRPr/>
            </a:lvl1pPr>
          </a:lstStyle>
          <a:p>
            <a:pPr>
              <a:defRPr/>
            </a:pPr>
            <a:fld id="{8D08EFE8-1E2B-704A-8522-32F03DD1F067}" type="datetime1">
              <a:rPr lang="en-CA"/>
              <a:pPr>
                <a:defRPr/>
              </a:pPr>
              <a:t>2021-12-13</a:t>
            </a:fld>
            <a:endParaRPr lang="en-CA"/>
          </a:p>
        </p:txBody>
      </p:sp>
      <p:sp>
        <p:nvSpPr>
          <p:cNvPr id="10" name="Slide Number Placeholder 12"/>
          <p:cNvSpPr>
            <a:spLocks noGrp="1"/>
          </p:cNvSpPr>
          <p:nvPr>
            <p:ph type="sldNum" sz="quarter" idx="11"/>
          </p:nvPr>
        </p:nvSpPr>
        <p:spPr>
          <a:xfrm>
            <a:off x="0" y="4667250"/>
            <a:ext cx="1447800" cy="663575"/>
          </a:xfrm>
        </p:spPr>
        <p:txBody>
          <a:bodyPr/>
          <a:lstStyle>
            <a:lvl1pPr>
              <a:defRPr sz="2800"/>
            </a:lvl1pPr>
          </a:lstStyle>
          <a:p>
            <a:pPr>
              <a:defRPr/>
            </a:pPr>
            <a:fld id="{D88261DC-43D0-A54D-8E24-CCD53F7748DE}" type="slidenum">
              <a:rPr lang="en-CA"/>
              <a:pPr>
                <a:defRPr/>
              </a:pPr>
              <a:t>‹#›</a:t>
            </a:fld>
            <a:endParaRPr lang="en-CA"/>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CA"/>
              <a:t>Central Corridor Energy Group </a:t>
            </a:r>
          </a:p>
        </p:txBody>
      </p:sp>
    </p:spTree>
    <p:extLst>
      <p:ext uri="{BB962C8B-B14F-4D97-AF65-F5344CB8AC3E}">
        <p14:creationId xmlns:p14="http://schemas.microsoft.com/office/powerpoint/2010/main" val="362024174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12"/>
          <p:cNvSpPr>
            <a:spLocks noGrp="1"/>
          </p:cNvSpPr>
          <p:nvPr>
            <p:ph type="body" idx="1"/>
          </p:nvPr>
        </p:nvSpPr>
        <p:spPr bwMode="auto">
          <a:xfrm>
            <a:off x="251520" y="1600200"/>
            <a:ext cx="871296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tx2"/>
                </a:solidFill>
              </a:defRPr>
            </a:lvl1pPr>
          </a:lstStyle>
          <a:p>
            <a:pPr>
              <a:defRPr/>
            </a:pPr>
            <a:fld id="{52183D4D-5ACD-1E45-8473-C82D8A1B9E34}" type="datetime1">
              <a:rPr lang="en-CA"/>
              <a:pPr>
                <a:defRPr/>
              </a:pPr>
              <a:t>2021-12-13</a:t>
            </a:fld>
            <a:endParaRPr lang="en-CA"/>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latin typeface="Arial" charset="0"/>
                <a:ea typeface="+mn-ea"/>
                <a:cs typeface="+mn-cs"/>
              </a:defRPr>
            </a:lvl1pPr>
          </a:lstStyle>
          <a:p>
            <a:pPr>
              <a:defRPr/>
            </a:pPr>
            <a:r>
              <a:rPr lang="en-CA"/>
              <a:t>3R3R3R</a:t>
            </a:r>
          </a:p>
        </p:txBody>
      </p:sp>
      <p:sp>
        <p:nvSpPr>
          <p:cNvPr id="9" name="Rectangle 8"/>
          <p:cNvSpPr/>
          <p:nvPr/>
        </p:nvSpPr>
        <p:spPr>
          <a:xfrm>
            <a:off x="614362" y="1256060"/>
            <a:ext cx="8553450" cy="252000"/>
          </a:xfrm>
          <a:prstGeom prst="rect">
            <a:avLst/>
          </a:prstGeom>
          <a:solidFill>
            <a:srgbClr val="23398A"/>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39316" y="1256060"/>
            <a:ext cx="533400" cy="244475"/>
          </a:xfrm>
          <a:prstGeom prst="rect">
            <a:avLst/>
          </a:prstGeom>
          <a:solidFill>
            <a:srgbClr val="227F3B"/>
          </a:solidFill>
          <a:ln>
            <a:solidFill>
              <a:srgbClr val="227F3B"/>
            </a:solidFill>
          </a:ln>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defRPr>
            </a:lvl1pPr>
          </a:lstStyle>
          <a:p>
            <a:pPr>
              <a:defRPr/>
            </a:pPr>
            <a:fld id="{92DC9933-0F04-524E-902E-3626A43D18D2}" type="slidenum">
              <a:rPr lang="en-CA" smtClean="0"/>
              <a:pPr>
                <a:defRPr/>
              </a:pPr>
              <a:t>‹#›</a:t>
            </a:fld>
            <a:endParaRPr lang="en-CA" dirty="0"/>
          </a:p>
        </p:txBody>
      </p:sp>
      <p:sp>
        <p:nvSpPr>
          <p:cNvPr id="11" name="Rectangle 10"/>
          <p:cNvSpPr/>
          <p:nvPr userDrawn="1"/>
        </p:nvSpPr>
        <p:spPr>
          <a:xfrm flipH="1">
            <a:off x="900113" y="260350"/>
            <a:ext cx="358775" cy="50482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34" name="Title Placeholder 21"/>
          <p:cNvSpPr>
            <a:spLocks noGrp="1"/>
          </p:cNvSpPr>
          <p:nvPr>
            <p:ph type="title"/>
          </p:nvPr>
        </p:nvSpPr>
        <p:spPr bwMode="auto">
          <a:xfrm>
            <a:off x="251520" y="228600"/>
            <a:ext cx="871309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cSld>
  <p:clrMap bg1="lt1" tx1="dk1" bg2="lt2" tx2="dk2" accent1="accent1" accent2="accent2" accent3="accent3" accent4="accent4" accent5="accent5" accent6="accent6" hlink="hlink" folHlink="folHlink"/>
  <p:sldLayoutIdLst>
    <p:sldLayoutId id="2147486070" r:id="rId1"/>
    <p:sldLayoutId id="2147486071" r:id="rId2"/>
    <p:sldLayoutId id="2147486072" r:id="rId3"/>
    <p:sldLayoutId id="2147486073" r:id="rId4"/>
    <p:sldLayoutId id="2147486074" r:id="rId5"/>
    <p:sldLayoutId id="2147486075" r:id="rId6"/>
    <p:sldLayoutId id="2147486076" r:id="rId7"/>
    <p:sldLayoutId id="2147486077" r:id="rId8"/>
    <p:sldLayoutId id="2147486078" r:id="rId9"/>
    <p:sldLayoutId id="2147486079" r:id="rId10"/>
    <p:sldLayoutId id="2147486080" r:id="rId11"/>
    <p:sldLayoutId id="2147486081" r:id="rId12"/>
    <p:sldLayoutId id="2147486082" r:id="rId13"/>
    <p:sldLayoutId id="2147486083" r:id="rId14"/>
    <p:sldLayoutId id="2147486084" r:id="rId15"/>
    <p:sldLayoutId id="2147486085" r:id="rId16"/>
    <p:sldLayoutId id="2147486086" r:id="rId17"/>
    <p:sldLayoutId id="2147486087" r:id="rId18"/>
  </p:sldLayoutIdLst>
  <p:hf hdr="0" dt="0"/>
  <p:txStyles>
    <p:titleStyle>
      <a:lvl1pPr algn="l" rtl="0" eaLnBrk="0" fontAlgn="base" hangingPunct="0">
        <a:spcBef>
          <a:spcPct val="0"/>
        </a:spcBef>
        <a:spcAft>
          <a:spcPct val="0"/>
        </a:spcAft>
        <a:defRPr sz="4400" kern="1200">
          <a:solidFill>
            <a:srgbClr val="0B387E"/>
          </a:solidFill>
          <a:latin typeface="+mj-lt"/>
          <a:ea typeface="ＭＳ Ｐゴシック" charset="0"/>
          <a:cs typeface="ＭＳ Ｐゴシック" charset="0"/>
        </a:defRPr>
      </a:lvl1pPr>
      <a:lvl2pPr algn="l" rtl="0" eaLnBrk="0" fontAlgn="base" hangingPunct="0">
        <a:spcBef>
          <a:spcPct val="0"/>
        </a:spcBef>
        <a:spcAft>
          <a:spcPct val="0"/>
        </a:spcAft>
        <a:defRPr sz="4400">
          <a:solidFill>
            <a:srgbClr val="0B387E"/>
          </a:solidFill>
          <a:latin typeface="Tw Cen MT"/>
          <a:ea typeface="ＭＳ Ｐゴシック" charset="0"/>
          <a:cs typeface="ＭＳ Ｐゴシック" charset="0"/>
        </a:defRPr>
      </a:lvl2pPr>
      <a:lvl3pPr algn="l" rtl="0" eaLnBrk="0" fontAlgn="base" hangingPunct="0">
        <a:spcBef>
          <a:spcPct val="0"/>
        </a:spcBef>
        <a:spcAft>
          <a:spcPct val="0"/>
        </a:spcAft>
        <a:defRPr sz="4400">
          <a:solidFill>
            <a:srgbClr val="0B387E"/>
          </a:solidFill>
          <a:latin typeface="Tw Cen MT"/>
          <a:ea typeface="ＭＳ Ｐゴシック" charset="0"/>
          <a:cs typeface="ＭＳ Ｐゴシック" charset="0"/>
        </a:defRPr>
      </a:lvl3pPr>
      <a:lvl4pPr algn="l" rtl="0" eaLnBrk="0" fontAlgn="base" hangingPunct="0">
        <a:spcBef>
          <a:spcPct val="0"/>
        </a:spcBef>
        <a:spcAft>
          <a:spcPct val="0"/>
        </a:spcAft>
        <a:defRPr sz="4400">
          <a:solidFill>
            <a:srgbClr val="0B387E"/>
          </a:solidFill>
          <a:latin typeface="Tw Cen MT"/>
          <a:ea typeface="ＭＳ Ｐゴシック" charset="0"/>
          <a:cs typeface="ＭＳ Ｐゴシック" charset="0"/>
        </a:defRPr>
      </a:lvl4pPr>
      <a:lvl5pPr algn="l" rtl="0" eaLnBrk="0" fontAlgn="base" hangingPunct="0">
        <a:spcBef>
          <a:spcPct val="0"/>
        </a:spcBef>
        <a:spcAft>
          <a:spcPct val="0"/>
        </a:spcAft>
        <a:defRPr sz="4400">
          <a:solidFill>
            <a:srgbClr val="0B387E"/>
          </a:solidFill>
          <a:latin typeface="Tw Cen MT"/>
          <a:ea typeface="ＭＳ Ｐゴシック" charset="0"/>
          <a:cs typeface="ＭＳ Ｐゴシック" charset="0"/>
        </a:defRPr>
      </a:lvl5pPr>
      <a:lvl6pPr marL="457200" algn="l" rtl="0" fontAlgn="base">
        <a:spcBef>
          <a:spcPct val="0"/>
        </a:spcBef>
        <a:spcAft>
          <a:spcPct val="0"/>
        </a:spcAft>
        <a:defRPr sz="4400">
          <a:solidFill>
            <a:schemeClr val="tx2"/>
          </a:solidFill>
          <a:latin typeface="Tw Cen MT"/>
        </a:defRPr>
      </a:lvl6pPr>
      <a:lvl7pPr marL="914400" algn="l" rtl="0" fontAlgn="base">
        <a:spcBef>
          <a:spcPct val="0"/>
        </a:spcBef>
        <a:spcAft>
          <a:spcPct val="0"/>
        </a:spcAft>
        <a:defRPr sz="4400">
          <a:solidFill>
            <a:schemeClr val="tx2"/>
          </a:solidFill>
          <a:latin typeface="Tw Cen MT"/>
        </a:defRPr>
      </a:lvl7pPr>
      <a:lvl8pPr marL="1371600" algn="l" rtl="0" fontAlgn="base">
        <a:spcBef>
          <a:spcPct val="0"/>
        </a:spcBef>
        <a:spcAft>
          <a:spcPct val="0"/>
        </a:spcAft>
        <a:defRPr sz="4400">
          <a:solidFill>
            <a:schemeClr val="tx2"/>
          </a:solidFill>
          <a:latin typeface="Tw Cen MT"/>
        </a:defRPr>
      </a:lvl8pPr>
      <a:lvl9pPr marL="1828800" algn="l" rtl="0" fontAlgn="base">
        <a:spcBef>
          <a:spcPct val="0"/>
        </a:spcBef>
        <a:spcAft>
          <a:spcPct val="0"/>
        </a:spcAft>
        <a:defRPr sz="4400">
          <a:solidFill>
            <a:schemeClr val="tx2"/>
          </a:solidFill>
          <a:latin typeface="Tw Cen MT"/>
        </a:defRPr>
      </a:lvl9pPr>
    </p:titleStyle>
    <p:bodyStyle>
      <a:lvl1pPr marL="319088" indent="-319088" algn="l" rtl="0" eaLnBrk="0" fontAlgn="base" hangingPunct="0">
        <a:spcBef>
          <a:spcPts val="700"/>
        </a:spcBef>
        <a:spcAft>
          <a:spcPct val="0"/>
        </a:spcAft>
        <a:buClr>
          <a:srgbClr val="203B8C"/>
        </a:buClr>
        <a:buSzPct val="100000"/>
        <a:buFont typeface="Arial"/>
        <a:buChar char="•"/>
        <a:defRPr sz="2900" kern="1200">
          <a:solidFill>
            <a:srgbClr val="23398A"/>
          </a:solidFill>
          <a:latin typeface="+mn-lt"/>
          <a:ea typeface="ＭＳ Ｐゴシック" charset="0"/>
          <a:cs typeface="ＭＳ Ｐゴシック" charset="0"/>
        </a:defRPr>
      </a:lvl1pPr>
      <a:lvl2pPr marL="639763" indent="-273050" algn="l" rtl="0" eaLnBrk="0" fontAlgn="base" hangingPunct="0">
        <a:spcBef>
          <a:spcPts val="550"/>
        </a:spcBef>
        <a:spcAft>
          <a:spcPct val="0"/>
        </a:spcAft>
        <a:buClr>
          <a:srgbClr val="203B8C"/>
        </a:buClr>
        <a:buSzPct val="70000"/>
        <a:buFont typeface="Lucida Grande"/>
        <a:buChar char="-"/>
        <a:defRPr sz="2600" kern="1200">
          <a:solidFill>
            <a:srgbClr val="23398A"/>
          </a:solidFill>
          <a:latin typeface="+mn-lt"/>
          <a:ea typeface="ＭＳ Ｐゴシック" charset="0"/>
          <a:cs typeface="+mn-cs"/>
        </a:defRPr>
      </a:lvl2pPr>
      <a:lvl3pPr marL="914400" indent="-228600" algn="l" rtl="0" eaLnBrk="0" fontAlgn="base" hangingPunct="0">
        <a:spcBef>
          <a:spcPts val="500"/>
        </a:spcBef>
        <a:spcAft>
          <a:spcPct val="0"/>
        </a:spcAft>
        <a:buClr>
          <a:srgbClr val="203B8C"/>
        </a:buClr>
        <a:buSzPct val="75000"/>
        <a:buFont typeface="Wingdings" charset="2"/>
        <a:buChar char="§"/>
        <a:defRPr sz="2300" kern="1200">
          <a:solidFill>
            <a:srgbClr val="23398A"/>
          </a:solidFill>
          <a:latin typeface="+mn-lt"/>
          <a:ea typeface="ＭＳ Ｐゴシック" charset="0"/>
          <a:cs typeface="+mn-cs"/>
        </a:defRPr>
      </a:lvl3pPr>
      <a:lvl4pPr marL="1371600" indent="-228600" algn="l" rtl="0" eaLnBrk="0" fontAlgn="base" hangingPunct="0">
        <a:spcBef>
          <a:spcPts val="400"/>
        </a:spcBef>
        <a:spcAft>
          <a:spcPct val="0"/>
        </a:spcAft>
        <a:buClr>
          <a:srgbClr val="A5AB81"/>
        </a:buClr>
        <a:buSzPct val="75000"/>
        <a:buFont typeface="Wingdings" charset="0"/>
        <a:buChar char=""/>
        <a:defRPr sz="2000" kern="1200">
          <a:solidFill>
            <a:schemeClr val="tx1"/>
          </a:solidFill>
          <a:latin typeface="+mn-lt"/>
          <a:ea typeface="ＭＳ Ｐゴシック" charset="0"/>
          <a:cs typeface="+mn-cs"/>
        </a:defRPr>
      </a:lvl4pPr>
      <a:lvl5pPr marL="1828800" indent="-228600" algn="l" rtl="0" eaLnBrk="0" fontAlgn="base" hangingPunct="0">
        <a:spcBef>
          <a:spcPts val="400"/>
        </a:spcBef>
        <a:spcAft>
          <a:spcPct val="0"/>
        </a:spcAft>
        <a:buClr>
          <a:srgbClr val="D8B25C"/>
        </a:buClr>
        <a:buSzPct val="65000"/>
        <a:buFont typeface="Wingdings" charset="0"/>
        <a:buChar char=""/>
        <a:defRPr sz="2000" kern="1200">
          <a:solidFill>
            <a:schemeClr val="tx1"/>
          </a:solidFill>
          <a:latin typeface="+mn-lt"/>
          <a:ea typeface="ＭＳ Ｐゴシック" charset="0"/>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marvin.pelletier@Maawandoon.ca" TargetMode="External"/><Relationship Id="rId2" Type="http://schemas.openxmlformats.org/officeDocument/2006/relationships/hyperlink" Target="mailto:cathy.banning@Maawandoon.ca" TargetMode="External"/><Relationship Id="rId1" Type="http://schemas.openxmlformats.org/officeDocument/2006/relationships/slideLayout" Target="../slideLayouts/slideLayout2.xml"/><Relationship Id="rId4" Type="http://schemas.openxmlformats.org/officeDocument/2006/relationships/hyperlink" Target="mailto:darren.harper@Maawandoon.c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A781FB5-D7CF-694F-8E61-6AD42CB2F6D3}"/>
              </a:ext>
            </a:extLst>
          </p:cNvPr>
          <p:cNvSpPr txBox="1"/>
          <p:nvPr/>
        </p:nvSpPr>
        <p:spPr>
          <a:xfrm>
            <a:off x="0" y="6237312"/>
            <a:ext cx="2493160" cy="400110"/>
          </a:xfrm>
          <a:prstGeom prst="rect">
            <a:avLst/>
          </a:prstGeom>
          <a:noFill/>
        </p:spPr>
        <p:txBody>
          <a:bodyPr wrap="square" rtlCol="0">
            <a:spAutoFit/>
          </a:bodyPr>
          <a:lstStyle/>
          <a:p>
            <a:r>
              <a:rPr lang="en-US" sz="2000" b="1" dirty="0"/>
              <a:t>December 11, 2021</a:t>
            </a:r>
          </a:p>
        </p:txBody>
      </p:sp>
      <p:sp>
        <p:nvSpPr>
          <p:cNvPr id="9" name="TextBox 8">
            <a:extLst>
              <a:ext uri="{FF2B5EF4-FFF2-40B4-BE49-F238E27FC236}">
                <a16:creationId xmlns:a16="http://schemas.microsoft.com/office/drawing/2014/main" id="{7AD6601C-07C2-454E-9C30-33A7436A16D7}"/>
              </a:ext>
            </a:extLst>
          </p:cNvPr>
          <p:cNvSpPr txBox="1"/>
          <p:nvPr/>
        </p:nvSpPr>
        <p:spPr>
          <a:xfrm>
            <a:off x="2627784" y="6237312"/>
            <a:ext cx="6516216" cy="400110"/>
          </a:xfrm>
          <a:prstGeom prst="rect">
            <a:avLst/>
          </a:prstGeom>
          <a:noFill/>
        </p:spPr>
        <p:txBody>
          <a:bodyPr wrap="square" rtlCol="0">
            <a:spAutoFit/>
          </a:bodyPr>
          <a:lstStyle/>
          <a:p>
            <a:r>
              <a:rPr lang="en-US" sz="2000" dirty="0"/>
              <a:t>Waasigan Consultation Plan – Community Engagement</a:t>
            </a:r>
            <a:endParaRPr lang="en-US" sz="2000" b="1" dirty="0"/>
          </a:p>
        </p:txBody>
      </p:sp>
    </p:spTree>
    <p:extLst>
      <p:ext uri="{BB962C8B-B14F-4D97-AF65-F5344CB8AC3E}">
        <p14:creationId xmlns:p14="http://schemas.microsoft.com/office/powerpoint/2010/main" val="558134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BC47B-C3F0-9342-84FA-8AF813F65D5A}"/>
              </a:ext>
            </a:extLst>
          </p:cNvPr>
          <p:cNvSpPr>
            <a:spLocks noGrp="1"/>
          </p:cNvSpPr>
          <p:nvPr>
            <p:ph type="title"/>
          </p:nvPr>
        </p:nvSpPr>
        <p:spPr/>
        <p:txBody>
          <a:bodyPr/>
          <a:lstStyle/>
          <a:p>
            <a:pPr algn="ctr"/>
            <a:r>
              <a:rPr lang="en-US" sz="2800" dirty="0"/>
              <a:t>Issue 1 - GLP and Indigenous Community Participation - Resolved</a:t>
            </a:r>
            <a:endParaRPr lang="en-US" dirty="0"/>
          </a:p>
        </p:txBody>
      </p:sp>
      <p:sp>
        <p:nvSpPr>
          <p:cNvPr id="3" name="Content Placeholder 2">
            <a:extLst>
              <a:ext uri="{FF2B5EF4-FFF2-40B4-BE49-F238E27FC236}">
                <a16:creationId xmlns:a16="http://schemas.microsoft.com/office/drawing/2014/main" id="{B58FF523-C5D5-E543-9ED1-7CD713A6E8FA}"/>
              </a:ext>
            </a:extLst>
          </p:cNvPr>
          <p:cNvSpPr>
            <a:spLocks noGrp="1"/>
          </p:cNvSpPr>
          <p:nvPr>
            <p:ph sz="quarter" idx="1"/>
          </p:nvPr>
        </p:nvSpPr>
        <p:spPr/>
        <p:txBody>
          <a:bodyPr/>
          <a:lstStyle/>
          <a:p>
            <a:r>
              <a:rPr lang="en-US" dirty="0">
                <a:latin typeface="Arial" panose="020B0604020202020204" pitchFamily="34" charset="0"/>
                <a:cs typeface="Arial" panose="020B0604020202020204" pitchFamily="34" charset="0"/>
              </a:rPr>
              <a:t>This issue was resolved on October 6</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2021 when the Ministry of Energy and Ministry of Environment, Conservation and Parks granted a 2.5 month in the project to review the Consultation Plan and discuss potential amendments with Hydro One</a:t>
            </a:r>
          </a:p>
          <a:p>
            <a:endParaRPr lang="en-US" dirty="0"/>
          </a:p>
        </p:txBody>
      </p:sp>
      <p:sp>
        <p:nvSpPr>
          <p:cNvPr id="4" name="Slide Number Placeholder 3">
            <a:extLst>
              <a:ext uri="{FF2B5EF4-FFF2-40B4-BE49-F238E27FC236}">
                <a16:creationId xmlns:a16="http://schemas.microsoft.com/office/drawing/2014/main" id="{7AA40519-F4A5-DC42-8350-2644AA995654}"/>
              </a:ext>
            </a:extLst>
          </p:cNvPr>
          <p:cNvSpPr>
            <a:spLocks noGrp="1"/>
          </p:cNvSpPr>
          <p:nvPr>
            <p:ph type="sldNum" sz="quarter" idx="11"/>
          </p:nvPr>
        </p:nvSpPr>
        <p:spPr/>
        <p:txBody>
          <a:bodyPr>
            <a:normAutofit fontScale="85000" lnSpcReduction="20000"/>
          </a:bodyPr>
          <a:lstStyle/>
          <a:p>
            <a:pPr>
              <a:defRPr/>
            </a:pPr>
            <a:fld id="{AF1BBC69-2E9B-FC41-BE79-F3FFB17D1297}" type="slidenum">
              <a:rPr lang="en-CA" smtClean="0"/>
              <a:pPr>
                <a:defRPr/>
              </a:pPr>
              <a:t>10</a:t>
            </a:fld>
            <a:endParaRPr lang="en-CA"/>
          </a:p>
        </p:txBody>
      </p:sp>
    </p:spTree>
    <p:extLst>
      <p:ext uri="{BB962C8B-B14F-4D97-AF65-F5344CB8AC3E}">
        <p14:creationId xmlns:p14="http://schemas.microsoft.com/office/powerpoint/2010/main" val="3086970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62087-A7EF-EE44-A9BC-326E865EA567}"/>
              </a:ext>
            </a:extLst>
          </p:cNvPr>
          <p:cNvSpPr>
            <a:spLocks noGrp="1"/>
          </p:cNvSpPr>
          <p:nvPr>
            <p:ph type="title"/>
          </p:nvPr>
        </p:nvSpPr>
        <p:spPr/>
        <p:txBody>
          <a:bodyPr/>
          <a:lstStyle/>
          <a:p>
            <a:pPr algn="ctr"/>
            <a:r>
              <a:rPr lang="en-US" sz="2800" dirty="0"/>
              <a:t>Issue 2 - Impacts of the Pandemic - Unresolved</a:t>
            </a:r>
            <a:br>
              <a:rPr lang="en-US" dirty="0"/>
            </a:br>
            <a:endParaRPr lang="en-US" dirty="0"/>
          </a:p>
        </p:txBody>
      </p:sp>
      <p:sp>
        <p:nvSpPr>
          <p:cNvPr id="3" name="Content Placeholder 2">
            <a:extLst>
              <a:ext uri="{FF2B5EF4-FFF2-40B4-BE49-F238E27FC236}">
                <a16:creationId xmlns:a16="http://schemas.microsoft.com/office/drawing/2014/main" id="{62738E84-11BF-B444-B3F9-A34FEEFC8551}"/>
              </a:ext>
            </a:extLst>
          </p:cNvPr>
          <p:cNvSpPr>
            <a:spLocks noGrp="1"/>
          </p:cNvSpPr>
          <p:nvPr>
            <p:ph sz="quarter" idx="1"/>
          </p:nvPr>
        </p:nvSpPr>
        <p:spPr/>
        <p:txBody>
          <a:bodyPr>
            <a:normAutofit fontScale="70000" lnSpcReduction="20000"/>
          </a:bodyPr>
          <a:lstStyle/>
          <a:p>
            <a:pPr lvl="1"/>
            <a:r>
              <a:rPr lang="en-CA" sz="2300" b="1" dirty="0">
                <a:latin typeface="Arial" panose="020B0604020202020204" pitchFamily="34" charset="0"/>
                <a:cs typeface="Arial" panose="020B0604020202020204" pitchFamily="34" charset="0"/>
              </a:rPr>
              <a:t>GLP Position: </a:t>
            </a:r>
          </a:p>
          <a:p>
            <a:pPr lvl="2"/>
            <a:r>
              <a:rPr lang="en-CA" sz="2200" dirty="0">
                <a:latin typeface="Arial" panose="020B0604020202020204" pitchFamily="34" charset="0"/>
                <a:cs typeface="Arial" panose="020B0604020202020204" pitchFamily="34" charset="0"/>
              </a:rPr>
              <a:t>There needs to be a distinction will be made between Information sharing and community consultation</a:t>
            </a:r>
          </a:p>
          <a:p>
            <a:pPr lvl="2"/>
            <a:r>
              <a:rPr lang="en-CA" sz="2200" dirty="0">
                <a:latin typeface="Arial" panose="020B0604020202020204" pitchFamily="34" charset="0"/>
                <a:cs typeface="Arial" panose="020B0604020202020204" pitchFamily="34" charset="0"/>
              </a:rPr>
              <a:t>There should be an acknowledgement that under certain circumstances, face to face engagement may be required and COVID restrictions may impact or delay the ability to carry out these meetings (e.g. elder interviews)</a:t>
            </a:r>
          </a:p>
          <a:p>
            <a:pPr lvl="1"/>
            <a:endParaRPr lang="en-US" sz="2200" dirty="0">
              <a:latin typeface="Arial" panose="020B0604020202020204" pitchFamily="34" charset="0"/>
              <a:cs typeface="Arial" panose="020B0604020202020204" pitchFamily="34" charset="0"/>
            </a:endParaRPr>
          </a:p>
          <a:p>
            <a:pPr marL="366713" lvl="1" indent="0">
              <a:buNone/>
            </a:pPr>
            <a:endParaRPr lang="en-US" sz="2200" dirty="0">
              <a:latin typeface="Arial" panose="020B0604020202020204" pitchFamily="34" charset="0"/>
              <a:cs typeface="Arial" panose="020B0604020202020204" pitchFamily="34" charset="0"/>
            </a:endParaRPr>
          </a:p>
          <a:p>
            <a:pPr lvl="1"/>
            <a:r>
              <a:rPr lang="en-US" sz="2300" b="1" dirty="0">
                <a:latin typeface="Arial" panose="020B0604020202020204" pitchFamily="34" charset="0"/>
                <a:cs typeface="Arial" panose="020B0604020202020204" pitchFamily="34" charset="0"/>
              </a:rPr>
              <a:t>HONI Response: </a:t>
            </a:r>
          </a:p>
          <a:p>
            <a:pPr lvl="2"/>
            <a:r>
              <a:rPr lang="en-US" sz="2200" dirty="0">
                <a:latin typeface="Arial" panose="020B0604020202020204" pitchFamily="34" charset="0"/>
                <a:cs typeface="Arial" panose="020B0604020202020204" pitchFamily="34" charset="0"/>
              </a:rPr>
              <a:t>Many of the Indigenous communities participating in the Project have developed protocols and restrictions to reduce and/or prevent the transmission of COVID-19. It is with the utmost support and respect that Hydro One will comply with all community COVID-19 protocols and restrictions to help protect the safety and well-being of the Indigenous communities throughout the study area.</a:t>
            </a:r>
            <a:endParaRPr lang="en-CA" sz="2200" dirty="0">
              <a:latin typeface="Arial" panose="020B0604020202020204" pitchFamily="34" charset="0"/>
              <a:cs typeface="Arial" panose="020B0604020202020204" pitchFamily="34" charset="0"/>
            </a:endParaRPr>
          </a:p>
          <a:p>
            <a:pPr lvl="2"/>
            <a:r>
              <a:rPr lang="en-US" sz="2200" dirty="0">
                <a:latin typeface="Arial" panose="020B0604020202020204" pitchFamily="34" charset="0"/>
                <a:cs typeface="Arial" panose="020B0604020202020204" pitchFamily="34" charset="0"/>
              </a:rPr>
              <a:t>Hydro One will seek to use methods that are consistent with those that local Indigenous leaders, Councils, staff and their advisors are currently using for meetings, conferences, forums and that their advisors are using for engagement during pandemic circumstances</a:t>
            </a:r>
            <a:r>
              <a:rPr lang="en-CA" sz="2200"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a:t>
            </a:r>
            <a:r>
              <a:rPr lang="en-CA" sz="2200" dirty="0">
                <a:latin typeface="Arial" panose="020B0604020202020204" pitchFamily="34" charset="0"/>
                <a:cs typeface="Arial" panose="020B0604020202020204" pitchFamily="34" charset="0"/>
              </a:rPr>
              <a:t> </a:t>
            </a:r>
          </a:p>
          <a:p>
            <a:pPr marL="366713" lvl="1" indent="0">
              <a:buNone/>
            </a:pPr>
            <a:endParaRPr lang="en-CA" sz="2200" dirty="0">
              <a:latin typeface="Arial" panose="020B0604020202020204" pitchFamily="34" charset="0"/>
              <a:cs typeface="Arial" panose="020B0604020202020204" pitchFamily="34" charset="0"/>
            </a:endParaRPr>
          </a:p>
          <a:p>
            <a:endParaRPr lang="en-US" dirty="0"/>
          </a:p>
          <a:p>
            <a:endParaRPr lang="en-US" dirty="0"/>
          </a:p>
        </p:txBody>
      </p:sp>
      <p:sp>
        <p:nvSpPr>
          <p:cNvPr id="4" name="Slide Number Placeholder 3">
            <a:extLst>
              <a:ext uri="{FF2B5EF4-FFF2-40B4-BE49-F238E27FC236}">
                <a16:creationId xmlns:a16="http://schemas.microsoft.com/office/drawing/2014/main" id="{F512B577-5567-694F-A705-286549B0FE28}"/>
              </a:ext>
            </a:extLst>
          </p:cNvPr>
          <p:cNvSpPr>
            <a:spLocks noGrp="1"/>
          </p:cNvSpPr>
          <p:nvPr>
            <p:ph type="sldNum" sz="quarter" idx="11"/>
          </p:nvPr>
        </p:nvSpPr>
        <p:spPr/>
        <p:txBody>
          <a:bodyPr>
            <a:normAutofit fontScale="85000" lnSpcReduction="20000"/>
          </a:bodyPr>
          <a:lstStyle/>
          <a:p>
            <a:pPr>
              <a:defRPr/>
            </a:pPr>
            <a:fld id="{AF1BBC69-2E9B-FC41-BE79-F3FFB17D1297}" type="slidenum">
              <a:rPr lang="en-CA" smtClean="0"/>
              <a:pPr>
                <a:defRPr/>
              </a:pPr>
              <a:t>11</a:t>
            </a:fld>
            <a:endParaRPr lang="en-CA"/>
          </a:p>
        </p:txBody>
      </p:sp>
    </p:spTree>
    <p:extLst>
      <p:ext uri="{BB962C8B-B14F-4D97-AF65-F5344CB8AC3E}">
        <p14:creationId xmlns:p14="http://schemas.microsoft.com/office/powerpoint/2010/main" val="3261279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62087-A7EF-EE44-A9BC-326E865EA567}"/>
              </a:ext>
            </a:extLst>
          </p:cNvPr>
          <p:cNvSpPr>
            <a:spLocks noGrp="1"/>
          </p:cNvSpPr>
          <p:nvPr>
            <p:ph type="title"/>
          </p:nvPr>
        </p:nvSpPr>
        <p:spPr/>
        <p:txBody>
          <a:bodyPr/>
          <a:lstStyle/>
          <a:p>
            <a:pPr algn="ctr"/>
            <a:r>
              <a:rPr lang="en-US" sz="2800" dirty="0"/>
              <a:t>Issue 3 Types of Accommodation - Unresolved</a:t>
            </a:r>
            <a:br>
              <a:rPr lang="en-US" dirty="0"/>
            </a:br>
            <a:endParaRPr lang="en-US" dirty="0"/>
          </a:p>
        </p:txBody>
      </p:sp>
      <p:sp>
        <p:nvSpPr>
          <p:cNvPr id="3" name="Content Placeholder 2">
            <a:extLst>
              <a:ext uri="{FF2B5EF4-FFF2-40B4-BE49-F238E27FC236}">
                <a16:creationId xmlns:a16="http://schemas.microsoft.com/office/drawing/2014/main" id="{62738E84-11BF-B444-B3F9-A34FEEFC8551}"/>
              </a:ext>
            </a:extLst>
          </p:cNvPr>
          <p:cNvSpPr>
            <a:spLocks noGrp="1"/>
          </p:cNvSpPr>
          <p:nvPr>
            <p:ph sz="quarter" idx="1"/>
          </p:nvPr>
        </p:nvSpPr>
        <p:spPr/>
        <p:txBody>
          <a:bodyPr>
            <a:normAutofit/>
          </a:bodyPr>
          <a:lstStyle/>
          <a:p>
            <a:pPr lvl="1"/>
            <a:r>
              <a:rPr lang="en-US" sz="1600" b="1" dirty="0">
                <a:latin typeface="Arial" panose="020B0604020202020204" pitchFamily="34" charset="0"/>
                <a:cs typeface="Arial" panose="020B0604020202020204" pitchFamily="34" charset="0"/>
              </a:rPr>
              <a:t>GLP Position: </a:t>
            </a:r>
            <a:r>
              <a:rPr lang="en-US" sz="1400" dirty="0">
                <a:latin typeface="Arial" panose="020B0604020202020204" pitchFamily="34" charset="0"/>
                <a:cs typeface="Arial" panose="020B0604020202020204" pitchFamily="34" charset="0"/>
              </a:rPr>
              <a:t>The Duty must always be carried out with the intent to accommodate substantially address the First Nations’ concerns. So said the SCC in 1997 and so it says today. Today, it is recognized that accommodation measures include not just two types</a:t>
            </a:r>
          </a:p>
          <a:p>
            <a:pPr lvl="2"/>
            <a:r>
              <a:rPr lang="en-US" sz="1300" dirty="0">
                <a:latin typeface="Arial" panose="020B0604020202020204" pitchFamily="34" charset="0"/>
                <a:cs typeface="Arial" panose="020B0604020202020204" pitchFamily="34" charset="0"/>
              </a:rPr>
              <a:t>(1) prevent impacts that can be fully prevented, and </a:t>
            </a:r>
          </a:p>
          <a:p>
            <a:pPr lvl="2"/>
            <a:r>
              <a:rPr lang="en-US" sz="1300" dirty="0">
                <a:latin typeface="Arial" panose="020B0604020202020204" pitchFamily="34" charset="0"/>
                <a:cs typeface="Arial" panose="020B0604020202020204" pitchFamily="34" charset="0"/>
              </a:rPr>
              <a:t>(2) mitigate other impacts. They also include two other types – </a:t>
            </a:r>
          </a:p>
          <a:p>
            <a:pPr marL="685800" lvl="2" indent="0">
              <a:buNone/>
            </a:pPr>
            <a:r>
              <a:rPr lang="en-US" sz="1300" dirty="0">
                <a:latin typeface="Arial" panose="020B0604020202020204" pitchFamily="34" charset="0"/>
                <a:cs typeface="Arial" panose="020B0604020202020204" pitchFamily="34" charset="0"/>
              </a:rPr>
              <a:t>	(2a)</a:t>
            </a:r>
            <a:r>
              <a:rPr lang="en-CA" sz="1300" dirty="0">
                <a:latin typeface="Arial" panose="020B0604020202020204" pitchFamily="34" charset="0"/>
                <a:cs typeface="Arial" panose="020B0604020202020204" pitchFamily="34" charset="0"/>
              </a:rPr>
              <a:t> </a:t>
            </a:r>
            <a:r>
              <a:rPr lang="en-US" sz="1300" dirty="0">
                <a:latin typeface="Arial" panose="020B0604020202020204" pitchFamily="34" charset="0"/>
                <a:cs typeface="Arial" panose="020B0604020202020204" pitchFamily="34" charset="0"/>
              </a:rPr>
              <a:t>compensate or offset with benefits those impacts that remain (bringing the impacts/benefits 	equation to zero), and </a:t>
            </a:r>
          </a:p>
          <a:p>
            <a:pPr lvl="2"/>
            <a:r>
              <a:rPr lang="en-US" sz="1300" dirty="0">
                <a:latin typeface="Arial" panose="020B0604020202020204" pitchFamily="34" charset="0"/>
                <a:cs typeface="Arial" panose="020B0604020202020204" pitchFamily="34" charset="0"/>
              </a:rPr>
              <a:t>(2b) provide net positive returns (not just zero) reflecting the treaty promise of sharing the lands and resources and their benefits rather than having all net benefits accrue to others. The CP should state that all four types of accommodation measures will be on the table and provided for.</a:t>
            </a:r>
            <a:r>
              <a:rPr lang="en-CA" sz="1300" dirty="0">
                <a:latin typeface="Arial" panose="020B0604020202020204" pitchFamily="34" charset="0"/>
                <a:cs typeface="Arial" panose="020B0604020202020204" pitchFamily="34" charset="0"/>
              </a:rPr>
              <a:t> </a:t>
            </a:r>
          </a:p>
          <a:p>
            <a:pPr marL="685800" lvl="2" indent="0">
              <a:buNone/>
            </a:pPr>
            <a:endParaRPr lang="en-CA" sz="1300" dirty="0">
              <a:latin typeface="Arial" panose="020B0604020202020204" pitchFamily="34" charset="0"/>
              <a:cs typeface="Arial" panose="020B0604020202020204" pitchFamily="34" charset="0"/>
            </a:endParaRPr>
          </a:p>
          <a:p>
            <a:pPr lvl="1"/>
            <a:r>
              <a:rPr lang="en-CA" sz="1600" b="1" dirty="0">
                <a:latin typeface="Arial" panose="020B0604020202020204" pitchFamily="34" charset="0"/>
                <a:cs typeface="Arial" panose="020B0604020202020204" pitchFamily="34" charset="0"/>
              </a:rPr>
              <a:t>HONI Response</a:t>
            </a:r>
            <a:r>
              <a:rPr lang="en-CA" sz="1600" dirty="0">
                <a:latin typeface="Arial" panose="020B0604020202020204" pitchFamily="34" charset="0"/>
                <a:cs typeface="Arial" panose="020B0604020202020204" pitchFamily="34" charset="0"/>
              </a:rPr>
              <a:t>: </a:t>
            </a:r>
          </a:p>
          <a:p>
            <a:pPr lvl="2"/>
            <a:r>
              <a:rPr lang="en-US" sz="1400" dirty="0">
                <a:latin typeface="Arial" panose="020B0604020202020204" pitchFamily="34" charset="0"/>
                <a:cs typeface="Arial" panose="020B0604020202020204" pitchFamily="34" charset="0"/>
              </a:rPr>
              <a:t>Hydro One appreciates the response and will work with Indigenous communities to identify accommodation measures, where appropriate, that are mutually acceptable and can be proposed to the Crown.  Hydro One will also bring to the Crown's attention any other accommodation requests and proposals raised by Indigenous communities through consultation.</a:t>
            </a:r>
            <a:endParaRPr lang="en-CA" sz="1400" dirty="0">
              <a:latin typeface="Arial" panose="020B0604020202020204" pitchFamily="34" charset="0"/>
              <a:cs typeface="Arial" panose="020B0604020202020204" pitchFamily="34" charset="0"/>
            </a:endParaRPr>
          </a:p>
          <a:p>
            <a:pPr lvl="2"/>
            <a:endParaRPr lang="en-CA" dirty="0"/>
          </a:p>
          <a:p>
            <a:endParaRPr lang="en-US" dirty="0"/>
          </a:p>
          <a:p>
            <a:endParaRPr lang="en-US" dirty="0"/>
          </a:p>
        </p:txBody>
      </p:sp>
      <p:sp>
        <p:nvSpPr>
          <p:cNvPr id="4" name="Slide Number Placeholder 3">
            <a:extLst>
              <a:ext uri="{FF2B5EF4-FFF2-40B4-BE49-F238E27FC236}">
                <a16:creationId xmlns:a16="http://schemas.microsoft.com/office/drawing/2014/main" id="{F512B577-5567-694F-A705-286549B0FE28}"/>
              </a:ext>
            </a:extLst>
          </p:cNvPr>
          <p:cNvSpPr>
            <a:spLocks noGrp="1"/>
          </p:cNvSpPr>
          <p:nvPr>
            <p:ph type="sldNum" sz="quarter" idx="11"/>
          </p:nvPr>
        </p:nvSpPr>
        <p:spPr/>
        <p:txBody>
          <a:bodyPr>
            <a:normAutofit fontScale="85000" lnSpcReduction="20000"/>
          </a:bodyPr>
          <a:lstStyle/>
          <a:p>
            <a:pPr>
              <a:defRPr/>
            </a:pPr>
            <a:fld id="{AF1BBC69-2E9B-FC41-BE79-F3FFB17D1297}" type="slidenum">
              <a:rPr lang="en-CA" smtClean="0"/>
              <a:pPr>
                <a:defRPr/>
              </a:pPr>
              <a:t>12</a:t>
            </a:fld>
            <a:endParaRPr lang="en-CA"/>
          </a:p>
        </p:txBody>
      </p:sp>
    </p:spTree>
    <p:extLst>
      <p:ext uri="{BB962C8B-B14F-4D97-AF65-F5344CB8AC3E}">
        <p14:creationId xmlns:p14="http://schemas.microsoft.com/office/powerpoint/2010/main" val="3595639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62087-A7EF-EE44-A9BC-326E865EA567}"/>
              </a:ext>
            </a:extLst>
          </p:cNvPr>
          <p:cNvSpPr>
            <a:spLocks noGrp="1"/>
          </p:cNvSpPr>
          <p:nvPr>
            <p:ph type="title"/>
          </p:nvPr>
        </p:nvSpPr>
        <p:spPr/>
        <p:txBody>
          <a:bodyPr/>
          <a:lstStyle/>
          <a:p>
            <a:pPr algn="ctr"/>
            <a:r>
              <a:rPr lang="en-US" sz="2800" dirty="0"/>
              <a:t>Issue 4 - Dispute Resolution Process - Unresolved</a:t>
            </a:r>
            <a:br>
              <a:rPr lang="en-US" dirty="0"/>
            </a:br>
            <a:endParaRPr lang="en-US" dirty="0"/>
          </a:p>
        </p:txBody>
      </p:sp>
      <p:sp>
        <p:nvSpPr>
          <p:cNvPr id="3" name="Content Placeholder 2">
            <a:extLst>
              <a:ext uri="{FF2B5EF4-FFF2-40B4-BE49-F238E27FC236}">
                <a16:creationId xmlns:a16="http://schemas.microsoft.com/office/drawing/2014/main" id="{62738E84-11BF-B444-B3F9-A34FEEFC8551}"/>
              </a:ext>
            </a:extLst>
          </p:cNvPr>
          <p:cNvSpPr>
            <a:spLocks noGrp="1"/>
          </p:cNvSpPr>
          <p:nvPr>
            <p:ph sz="quarter" idx="1"/>
          </p:nvPr>
        </p:nvSpPr>
        <p:spPr/>
        <p:txBody>
          <a:bodyPr>
            <a:normAutofit/>
          </a:bodyPr>
          <a:lstStyle/>
          <a:p>
            <a:r>
              <a:rPr lang="en-US" sz="1600" b="1" dirty="0">
                <a:latin typeface="Arial" panose="020B0604020202020204" pitchFamily="34" charset="0"/>
                <a:cs typeface="Arial" panose="020B0604020202020204" pitchFamily="34" charset="0"/>
              </a:rPr>
              <a:t>GLP Position: Suggested language for the CP</a:t>
            </a:r>
            <a:r>
              <a:rPr lang="en-US" sz="1600" dirty="0">
                <a:latin typeface="Arial" panose="020B0604020202020204" pitchFamily="34" charset="0"/>
                <a:cs typeface="Arial" panose="020B0604020202020204" pitchFamily="34" charset="0"/>
              </a:rPr>
              <a:t>: </a:t>
            </a:r>
          </a:p>
          <a:p>
            <a:pPr lvl="1"/>
            <a:r>
              <a:rPr lang="en-US" sz="1400" dirty="0">
                <a:latin typeface="Arial" panose="020B0604020202020204" pitchFamily="34" charset="0"/>
                <a:cs typeface="Arial" panose="020B0604020202020204" pitchFamily="34" charset="0"/>
              </a:rPr>
              <a:t>The Initial Engagement Agreement (IEA) between Hydro One and GLP and the First Nations comprising GLP, contains dispute resolution requirements which Hydro One shall abide in respect of all matters comprising a Dispute as that term is defined in the IEA, acknowledging that a purpose of the IEA is to facilitate engagement on the Project including as set out in this Consultation Plan. </a:t>
            </a:r>
          </a:p>
          <a:p>
            <a:r>
              <a:rPr lang="en-CA" sz="1600" b="1" dirty="0">
                <a:latin typeface="Arial" panose="020B0604020202020204" pitchFamily="34" charset="0"/>
                <a:cs typeface="Arial" panose="020B0604020202020204" pitchFamily="34" charset="0"/>
              </a:rPr>
              <a:t>HONI Response: </a:t>
            </a:r>
          </a:p>
          <a:p>
            <a:pPr lvl="1"/>
            <a:r>
              <a:rPr lang="en-US" sz="1500" dirty="0">
                <a:latin typeface="Arial" panose="020B0604020202020204" pitchFamily="34" charset="0"/>
                <a:cs typeface="Arial" panose="020B0604020202020204" pitchFamily="34" charset="0"/>
              </a:rPr>
              <a:t>To the extent that Hydro One is bound by the IEA, it will comply with those requirements.  Within the consultation framework, the proper "arbitrator", in respect of the Project and Indigenous interests, is the Crown, which seeks to understand the concerns of Indigenous communities, available accommodation, and the broader public interest. Hydro One believes that the language in the CP is appropriate and reflects this commitment. </a:t>
            </a:r>
          </a:p>
          <a:p>
            <a:pPr lvl="1"/>
            <a:endParaRPr lang="en-CA" sz="1500" dirty="0">
              <a:latin typeface="Arial" panose="020B0604020202020204" pitchFamily="34" charset="0"/>
              <a:cs typeface="Arial" panose="020B0604020202020204" pitchFamily="34" charset="0"/>
            </a:endParaRPr>
          </a:p>
          <a:p>
            <a:pPr marL="0" indent="0">
              <a:buNone/>
            </a:pPr>
            <a:r>
              <a:rPr lang="en-CA" sz="1700" dirty="0">
                <a:latin typeface="Arial" panose="020B0604020202020204" pitchFamily="34" charset="0"/>
                <a:cs typeface="Arial" panose="020B0604020202020204" pitchFamily="34" charset="0"/>
              </a:rPr>
              <a:t>The issue relates to the IEA applies only to GLP and not to all Indigenous Communities. This will not resolve any 3 party disputes or set out a clearly defined process with roles, responsibilities, timelines, follow up.</a:t>
            </a:r>
          </a:p>
          <a:p>
            <a:endParaRPr lang="en-US" dirty="0"/>
          </a:p>
          <a:p>
            <a:endParaRPr lang="en-US" dirty="0"/>
          </a:p>
        </p:txBody>
      </p:sp>
      <p:sp>
        <p:nvSpPr>
          <p:cNvPr id="4" name="Slide Number Placeholder 3">
            <a:extLst>
              <a:ext uri="{FF2B5EF4-FFF2-40B4-BE49-F238E27FC236}">
                <a16:creationId xmlns:a16="http://schemas.microsoft.com/office/drawing/2014/main" id="{F512B577-5567-694F-A705-286549B0FE28}"/>
              </a:ext>
            </a:extLst>
          </p:cNvPr>
          <p:cNvSpPr>
            <a:spLocks noGrp="1"/>
          </p:cNvSpPr>
          <p:nvPr>
            <p:ph type="sldNum" sz="quarter" idx="11"/>
          </p:nvPr>
        </p:nvSpPr>
        <p:spPr/>
        <p:txBody>
          <a:bodyPr>
            <a:normAutofit fontScale="85000" lnSpcReduction="20000"/>
          </a:bodyPr>
          <a:lstStyle/>
          <a:p>
            <a:pPr>
              <a:defRPr/>
            </a:pPr>
            <a:fld id="{AF1BBC69-2E9B-FC41-BE79-F3FFB17D1297}" type="slidenum">
              <a:rPr lang="en-CA" smtClean="0"/>
              <a:pPr>
                <a:defRPr/>
              </a:pPr>
              <a:t>13</a:t>
            </a:fld>
            <a:endParaRPr lang="en-CA"/>
          </a:p>
        </p:txBody>
      </p:sp>
    </p:spTree>
    <p:extLst>
      <p:ext uri="{BB962C8B-B14F-4D97-AF65-F5344CB8AC3E}">
        <p14:creationId xmlns:p14="http://schemas.microsoft.com/office/powerpoint/2010/main" val="4275475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62087-A7EF-EE44-A9BC-326E865EA567}"/>
              </a:ext>
            </a:extLst>
          </p:cNvPr>
          <p:cNvSpPr>
            <a:spLocks noGrp="1"/>
          </p:cNvSpPr>
          <p:nvPr>
            <p:ph type="title"/>
          </p:nvPr>
        </p:nvSpPr>
        <p:spPr/>
        <p:txBody>
          <a:bodyPr>
            <a:normAutofit/>
          </a:bodyPr>
          <a:lstStyle/>
          <a:p>
            <a:pPr algn="ctr"/>
            <a:r>
              <a:rPr lang="en-US" sz="2700" dirty="0"/>
              <a:t>Issue 5 – Incorporating Indigenous Knowledge, Traditional Land Use - Unresolved</a:t>
            </a:r>
            <a:endParaRPr lang="en-US" dirty="0"/>
          </a:p>
        </p:txBody>
      </p:sp>
      <p:sp>
        <p:nvSpPr>
          <p:cNvPr id="3" name="Content Placeholder 2">
            <a:extLst>
              <a:ext uri="{FF2B5EF4-FFF2-40B4-BE49-F238E27FC236}">
                <a16:creationId xmlns:a16="http://schemas.microsoft.com/office/drawing/2014/main" id="{62738E84-11BF-B444-B3F9-A34FEEFC8551}"/>
              </a:ext>
            </a:extLst>
          </p:cNvPr>
          <p:cNvSpPr>
            <a:spLocks noGrp="1"/>
          </p:cNvSpPr>
          <p:nvPr>
            <p:ph sz="quarter" idx="1"/>
          </p:nvPr>
        </p:nvSpPr>
        <p:spPr/>
        <p:txBody>
          <a:bodyPr>
            <a:normAutofit fontScale="25000" lnSpcReduction="20000"/>
          </a:bodyPr>
          <a:lstStyle/>
          <a:p>
            <a:r>
              <a:rPr lang="en-US" sz="5600" b="1" dirty="0">
                <a:latin typeface="Arial" panose="020B0604020202020204" pitchFamily="34" charset="0"/>
                <a:cs typeface="Arial" panose="020B0604020202020204" pitchFamily="34" charset="0"/>
              </a:rPr>
              <a:t>GLP Position: </a:t>
            </a:r>
          </a:p>
          <a:p>
            <a:pPr lvl="1"/>
            <a:r>
              <a:rPr lang="en-US" sz="4800" dirty="0">
                <a:latin typeface="Arial" panose="020B0604020202020204" pitchFamily="34" charset="0"/>
                <a:cs typeface="Arial" panose="020B0604020202020204" pitchFamily="34" charset="0"/>
              </a:rPr>
              <a:t>HONI will provide input before critical decision-making points during the EA process, so that Indigenous communities have input on how the undertaking and its alternatives may have an impact on their rights and IK.</a:t>
            </a:r>
          </a:p>
          <a:p>
            <a:pPr lvl="1"/>
            <a:r>
              <a:rPr lang="en-US" sz="4800" dirty="0">
                <a:latin typeface="Arial" panose="020B0604020202020204" pitchFamily="34" charset="0"/>
                <a:cs typeface="Arial" panose="020B0604020202020204" pitchFamily="34" charset="0"/>
              </a:rPr>
              <a:t>Hydro One will ensure that Indigenous communities are consulted and satisfied that IK is considered and incorporated into EA and other permit decision-making milestone including, but not limited to, the following:</a:t>
            </a:r>
            <a:endParaRPr lang="en-CA" sz="4800" dirty="0">
              <a:latin typeface="Arial" panose="020B0604020202020204" pitchFamily="34" charset="0"/>
              <a:cs typeface="Arial" panose="020B0604020202020204" pitchFamily="34" charset="0"/>
            </a:endParaRPr>
          </a:p>
          <a:p>
            <a:pPr lvl="2"/>
            <a:r>
              <a:rPr lang="en-US" sz="4800" dirty="0">
                <a:latin typeface="Arial" panose="020B0604020202020204" pitchFamily="34" charset="0"/>
                <a:cs typeface="Arial" panose="020B0604020202020204" pitchFamily="34" charset="0"/>
              </a:rPr>
              <a:t>The development of community-specific Indigenous engagement and communication plans</a:t>
            </a:r>
            <a:endParaRPr lang="en-CA" sz="4800" dirty="0">
              <a:latin typeface="Arial" panose="020B0604020202020204" pitchFamily="34" charset="0"/>
              <a:cs typeface="Arial" panose="020B0604020202020204" pitchFamily="34" charset="0"/>
            </a:endParaRPr>
          </a:p>
          <a:p>
            <a:pPr lvl="2"/>
            <a:r>
              <a:rPr lang="en-US" sz="4800" dirty="0">
                <a:latin typeface="Arial" panose="020B0604020202020204" pitchFamily="34" charset="0"/>
                <a:cs typeface="Arial" panose="020B0604020202020204" pitchFamily="34" charset="0"/>
              </a:rPr>
              <a:t>The development of the methodology of and documentation of results from EA baseline data collection, including the natural heritage field studies and the Stage 1 Archaeological Assessment;</a:t>
            </a:r>
            <a:endParaRPr lang="en-CA" sz="4800" dirty="0">
              <a:latin typeface="Arial" panose="020B0604020202020204" pitchFamily="34" charset="0"/>
              <a:cs typeface="Arial" panose="020B0604020202020204" pitchFamily="34" charset="0"/>
            </a:endParaRPr>
          </a:p>
          <a:p>
            <a:pPr lvl="2"/>
            <a:r>
              <a:rPr lang="en-US" sz="4800" dirty="0">
                <a:latin typeface="Arial" panose="020B0604020202020204" pitchFamily="34" charset="0"/>
                <a:cs typeface="Arial" panose="020B0604020202020204" pitchFamily="34" charset="0"/>
              </a:rPr>
              <a:t>The development of the approach to the evaluation of alternatives, </a:t>
            </a:r>
            <a:endParaRPr lang="en-CA" sz="4800" dirty="0">
              <a:latin typeface="Arial" panose="020B0604020202020204" pitchFamily="34" charset="0"/>
              <a:cs typeface="Arial" panose="020B0604020202020204" pitchFamily="34" charset="0"/>
            </a:endParaRPr>
          </a:p>
          <a:p>
            <a:pPr lvl="2"/>
            <a:r>
              <a:rPr lang="en-US" sz="4800" dirty="0">
                <a:latin typeface="Arial" panose="020B0604020202020204" pitchFamily="34" charset="0"/>
                <a:cs typeface="Arial" panose="020B0604020202020204" pitchFamily="34" charset="0"/>
              </a:rPr>
              <a:t>Results of the comparative evaluation of alternatives and identification of a preferred route;</a:t>
            </a:r>
            <a:endParaRPr lang="en-CA" sz="4800" dirty="0">
              <a:latin typeface="Arial" panose="020B0604020202020204" pitchFamily="34" charset="0"/>
              <a:cs typeface="Arial" panose="020B0604020202020204" pitchFamily="34" charset="0"/>
            </a:endParaRPr>
          </a:p>
          <a:p>
            <a:pPr lvl="2"/>
            <a:r>
              <a:rPr lang="en-US" sz="4800" dirty="0">
                <a:latin typeface="Arial" panose="020B0604020202020204" pitchFamily="34" charset="0"/>
                <a:cs typeface="Arial" panose="020B0604020202020204" pitchFamily="34" charset="0"/>
              </a:rPr>
              <a:t>Preliminary design of the preferred route and supporting infrastructure, such as access roads, construction camps and lay- down areas; and</a:t>
            </a:r>
            <a:endParaRPr lang="en-CA" sz="4800" dirty="0">
              <a:latin typeface="Arial" panose="020B0604020202020204" pitchFamily="34" charset="0"/>
              <a:cs typeface="Arial" panose="020B0604020202020204" pitchFamily="34" charset="0"/>
            </a:endParaRPr>
          </a:p>
          <a:p>
            <a:pPr lvl="2"/>
            <a:r>
              <a:rPr lang="en-US" sz="4800" dirty="0">
                <a:latin typeface="Arial" panose="020B0604020202020204" pitchFamily="34" charset="0"/>
                <a:cs typeface="Arial" panose="020B0604020202020204" pitchFamily="34" charset="0"/>
              </a:rPr>
              <a:t>The effects assessment of the preferred route and other project</a:t>
            </a:r>
            <a:r>
              <a:rPr lang="en-CA" sz="4800" dirty="0">
                <a:latin typeface="Arial" panose="020B0604020202020204" pitchFamily="34" charset="0"/>
                <a:cs typeface="Arial" panose="020B0604020202020204" pitchFamily="34" charset="0"/>
              </a:rPr>
              <a:t> </a:t>
            </a:r>
            <a:r>
              <a:rPr lang="en-US" sz="4800" dirty="0">
                <a:latin typeface="Arial" panose="020B0604020202020204" pitchFamily="34" charset="0"/>
                <a:cs typeface="Arial" panose="020B0604020202020204" pitchFamily="34" charset="0"/>
              </a:rPr>
              <a:t>components, including the development of design refinements, mitigation measures and monitoring to address any potential effects and conclusions of the assessment.</a:t>
            </a:r>
            <a:endParaRPr lang="en-CA" sz="4800" dirty="0">
              <a:latin typeface="Arial" panose="020B0604020202020204" pitchFamily="34" charset="0"/>
              <a:cs typeface="Arial" panose="020B0604020202020204" pitchFamily="34" charset="0"/>
            </a:endParaRPr>
          </a:p>
          <a:p>
            <a:pPr lvl="1"/>
            <a:endParaRPr lang="en-US" sz="4800" dirty="0">
              <a:latin typeface="Arial" panose="020B0604020202020204" pitchFamily="34" charset="0"/>
              <a:cs typeface="Arial" panose="020B0604020202020204" pitchFamily="34" charset="0"/>
            </a:endParaRPr>
          </a:p>
          <a:p>
            <a:pPr lvl="1"/>
            <a:r>
              <a:rPr lang="en-US" sz="4800" dirty="0">
                <a:latin typeface="Arial" panose="020B0604020202020204" pitchFamily="34" charset="0"/>
                <a:cs typeface="Arial" panose="020B0604020202020204" pitchFamily="34" charset="0"/>
              </a:rPr>
              <a:t>In no instance will Hydro One proceed with any decision or decision-making point in the EA without ensuring that a meaningful opportunity was provided to Indigenous communities to supply IK prior to a decision-making point and that IK provided was applied to and affected such prior decision.</a:t>
            </a:r>
            <a:r>
              <a:rPr lang="en-CA" sz="4800" dirty="0">
                <a:latin typeface="Arial" panose="020B0604020202020204" pitchFamily="34" charset="0"/>
                <a:cs typeface="Arial" panose="020B0604020202020204" pitchFamily="34" charset="0"/>
              </a:rPr>
              <a:t> </a:t>
            </a:r>
          </a:p>
          <a:p>
            <a:pPr lvl="1"/>
            <a:endParaRPr lang="en-CA" sz="3700" dirty="0">
              <a:latin typeface="Arial" panose="020B0604020202020204" pitchFamily="34" charset="0"/>
              <a:cs typeface="Arial" panose="020B0604020202020204" pitchFamily="34" charset="0"/>
            </a:endParaRPr>
          </a:p>
          <a:p>
            <a:endParaRPr lang="en-US" dirty="0"/>
          </a:p>
          <a:p>
            <a:endParaRPr lang="en-US" dirty="0"/>
          </a:p>
        </p:txBody>
      </p:sp>
      <p:sp>
        <p:nvSpPr>
          <p:cNvPr id="4" name="Slide Number Placeholder 3">
            <a:extLst>
              <a:ext uri="{FF2B5EF4-FFF2-40B4-BE49-F238E27FC236}">
                <a16:creationId xmlns:a16="http://schemas.microsoft.com/office/drawing/2014/main" id="{F512B577-5567-694F-A705-286549B0FE28}"/>
              </a:ext>
            </a:extLst>
          </p:cNvPr>
          <p:cNvSpPr>
            <a:spLocks noGrp="1"/>
          </p:cNvSpPr>
          <p:nvPr>
            <p:ph type="sldNum" sz="quarter" idx="11"/>
          </p:nvPr>
        </p:nvSpPr>
        <p:spPr/>
        <p:txBody>
          <a:bodyPr>
            <a:normAutofit fontScale="85000" lnSpcReduction="20000"/>
          </a:bodyPr>
          <a:lstStyle/>
          <a:p>
            <a:pPr>
              <a:defRPr/>
            </a:pPr>
            <a:fld id="{AF1BBC69-2E9B-FC41-BE79-F3FFB17D1297}" type="slidenum">
              <a:rPr lang="en-CA" smtClean="0"/>
              <a:pPr>
                <a:defRPr/>
              </a:pPr>
              <a:t>14</a:t>
            </a:fld>
            <a:endParaRPr lang="en-CA"/>
          </a:p>
        </p:txBody>
      </p:sp>
    </p:spTree>
    <p:extLst>
      <p:ext uri="{BB962C8B-B14F-4D97-AF65-F5344CB8AC3E}">
        <p14:creationId xmlns:p14="http://schemas.microsoft.com/office/powerpoint/2010/main" val="2098194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62087-A7EF-EE44-A9BC-326E865EA567}"/>
              </a:ext>
            </a:extLst>
          </p:cNvPr>
          <p:cNvSpPr>
            <a:spLocks noGrp="1"/>
          </p:cNvSpPr>
          <p:nvPr>
            <p:ph type="title"/>
          </p:nvPr>
        </p:nvSpPr>
        <p:spPr/>
        <p:txBody>
          <a:bodyPr>
            <a:normAutofit/>
          </a:bodyPr>
          <a:lstStyle/>
          <a:p>
            <a:pPr algn="ctr"/>
            <a:r>
              <a:rPr lang="en-US" sz="2700" dirty="0"/>
              <a:t>Issue 5 – Incorporating Indigenous Knowledge, Traditional Land Use Continued - Unresolved</a:t>
            </a:r>
            <a:endParaRPr lang="en-US" dirty="0"/>
          </a:p>
        </p:txBody>
      </p:sp>
      <p:sp>
        <p:nvSpPr>
          <p:cNvPr id="3" name="Content Placeholder 2">
            <a:extLst>
              <a:ext uri="{FF2B5EF4-FFF2-40B4-BE49-F238E27FC236}">
                <a16:creationId xmlns:a16="http://schemas.microsoft.com/office/drawing/2014/main" id="{62738E84-11BF-B444-B3F9-A34FEEFC8551}"/>
              </a:ext>
            </a:extLst>
          </p:cNvPr>
          <p:cNvSpPr>
            <a:spLocks noGrp="1"/>
          </p:cNvSpPr>
          <p:nvPr>
            <p:ph sz="quarter" idx="1"/>
          </p:nvPr>
        </p:nvSpPr>
        <p:spPr>
          <a:xfrm>
            <a:off x="323528" y="1600200"/>
            <a:ext cx="8442520" cy="4709120"/>
          </a:xfrm>
        </p:spPr>
        <p:txBody>
          <a:bodyPr>
            <a:normAutofit fontScale="25000" lnSpcReduction="20000"/>
          </a:bodyPr>
          <a:lstStyle/>
          <a:p>
            <a:r>
              <a:rPr lang="en-CA" sz="5600" b="1" dirty="0">
                <a:latin typeface="Arial" panose="020B0604020202020204" pitchFamily="34" charset="0"/>
                <a:cs typeface="Arial" panose="020B0604020202020204" pitchFamily="34" charset="0"/>
              </a:rPr>
              <a:t>HONI Response:</a:t>
            </a:r>
          </a:p>
          <a:p>
            <a:pPr lvl="1"/>
            <a:r>
              <a:rPr lang="en-US" sz="4800" dirty="0">
                <a:latin typeface="Arial" panose="020B0604020202020204" pitchFamily="34" charset="0"/>
                <a:cs typeface="Arial" panose="020B0604020202020204" pitchFamily="34" charset="0"/>
              </a:rPr>
              <a:t>It is appropriate that the values and knowledge be incorporated as an on-going process throughout the project from planning to execution and reclamation, and the ITK isn’t a single report but a process integral to the planning and execution and reclamation that guides the project at all stages. Its integration into the project is iterative and valuable in shaping how the project is managed.</a:t>
            </a:r>
            <a:endParaRPr lang="en-CA" sz="4800" dirty="0">
              <a:latin typeface="Arial" panose="020B0604020202020204" pitchFamily="34" charset="0"/>
              <a:cs typeface="Arial" panose="020B0604020202020204" pitchFamily="34" charset="0"/>
            </a:endParaRPr>
          </a:p>
          <a:p>
            <a:pPr lvl="1"/>
            <a:r>
              <a:rPr lang="en-US" sz="4800" dirty="0">
                <a:latin typeface="Arial" panose="020B0604020202020204" pitchFamily="34" charset="0"/>
                <a:cs typeface="Arial" panose="020B0604020202020204" pitchFamily="34" charset="0"/>
              </a:rPr>
              <a:t>Section 5 of the MOU CP will be revised to include the following:</a:t>
            </a:r>
            <a:r>
              <a:rPr lang="en-CA" sz="4800" dirty="0">
                <a:latin typeface="Arial" panose="020B0604020202020204" pitchFamily="34" charset="0"/>
                <a:cs typeface="Arial" panose="020B0604020202020204" pitchFamily="34" charset="0"/>
              </a:rPr>
              <a:t> </a:t>
            </a:r>
            <a:r>
              <a:rPr lang="en-US" sz="4800" dirty="0">
                <a:latin typeface="Arial" panose="020B0604020202020204" pitchFamily="34" charset="0"/>
                <a:cs typeface="Arial" panose="020B0604020202020204" pitchFamily="34" charset="0"/>
              </a:rPr>
              <a:t>Effective and meaningful communication/engagement requires continuing to build and establish working relationships between the Project team and Indigenous communities.</a:t>
            </a:r>
            <a:r>
              <a:rPr lang="en-CA" sz="4800" dirty="0">
                <a:latin typeface="Arial" panose="020B0604020202020204" pitchFamily="34" charset="0"/>
                <a:cs typeface="Arial" panose="020B0604020202020204" pitchFamily="34" charset="0"/>
              </a:rPr>
              <a:t> </a:t>
            </a:r>
            <a:r>
              <a:rPr lang="en-US" sz="4800" dirty="0">
                <a:latin typeface="Arial" panose="020B0604020202020204" pitchFamily="34" charset="0"/>
                <a:cs typeface="Arial" panose="020B0604020202020204" pitchFamily="34" charset="0"/>
              </a:rPr>
              <a:t>Hydro One will ensure that Indigenous communities are consulted and have the opportunity to share IK to be considered and incorporated into each EA decision-making milestone including, but not limited to, the following:</a:t>
            </a:r>
            <a:endParaRPr lang="en-CA" sz="4800" dirty="0">
              <a:latin typeface="Arial" panose="020B0604020202020204" pitchFamily="34" charset="0"/>
              <a:cs typeface="Arial" panose="020B0604020202020204" pitchFamily="34" charset="0"/>
            </a:endParaRPr>
          </a:p>
          <a:p>
            <a:pPr lvl="2"/>
            <a:r>
              <a:rPr lang="en-US" sz="4800" dirty="0">
                <a:latin typeface="Arial" panose="020B0604020202020204" pitchFamily="34" charset="0"/>
                <a:cs typeface="Arial" panose="020B0604020202020204" pitchFamily="34" charset="0"/>
              </a:rPr>
              <a:t>The development of community-specific Indigenous engagement and communication plans</a:t>
            </a:r>
          </a:p>
          <a:p>
            <a:pPr lvl="2"/>
            <a:r>
              <a:rPr lang="en-US" sz="4800" dirty="0">
                <a:latin typeface="Arial" panose="020B0604020202020204" pitchFamily="34" charset="0"/>
                <a:cs typeface="Arial" panose="020B0604020202020204" pitchFamily="34" charset="0"/>
              </a:rPr>
              <a:t>The development of the methodology of and documentation of results from EA baseline data collection, including the natural heritage field studies and the Stage 1 Archaeological Assessment;</a:t>
            </a:r>
            <a:endParaRPr lang="en-CA" sz="4800" dirty="0">
              <a:latin typeface="Arial" panose="020B0604020202020204" pitchFamily="34" charset="0"/>
              <a:cs typeface="Arial" panose="020B0604020202020204" pitchFamily="34" charset="0"/>
            </a:endParaRPr>
          </a:p>
          <a:p>
            <a:pPr lvl="2"/>
            <a:r>
              <a:rPr lang="en-US" sz="4800" dirty="0">
                <a:latin typeface="Arial" panose="020B0604020202020204" pitchFamily="34" charset="0"/>
                <a:cs typeface="Arial" panose="020B0604020202020204" pitchFamily="34" charset="0"/>
              </a:rPr>
              <a:t>The development of the approach to the evaluation of alternatives</a:t>
            </a:r>
            <a:endParaRPr lang="en-CA" sz="4800" dirty="0">
              <a:latin typeface="Arial" panose="020B0604020202020204" pitchFamily="34" charset="0"/>
              <a:cs typeface="Arial" panose="020B0604020202020204" pitchFamily="34" charset="0"/>
            </a:endParaRPr>
          </a:p>
          <a:p>
            <a:pPr lvl="2"/>
            <a:r>
              <a:rPr lang="en-US" sz="4800" dirty="0">
                <a:latin typeface="Arial" panose="020B0604020202020204" pitchFamily="34" charset="0"/>
                <a:cs typeface="Arial" panose="020B0604020202020204" pitchFamily="34" charset="0"/>
              </a:rPr>
              <a:t>Results of the comparative evaluation of alternatives and identification of a preferred route;</a:t>
            </a:r>
            <a:endParaRPr lang="en-CA" sz="4800" dirty="0">
              <a:latin typeface="Arial" panose="020B0604020202020204" pitchFamily="34" charset="0"/>
              <a:cs typeface="Arial" panose="020B0604020202020204" pitchFamily="34" charset="0"/>
            </a:endParaRPr>
          </a:p>
          <a:p>
            <a:pPr lvl="2"/>
            <a:r>
              <a:rPr lang="en-US" sz="4800" dirty="0">
                <a:latin typeface="Arial" panose="020B0604020202020204" pitchFamily="34" charset="0"/>
                <a:cs typeface="Arial" panose="020B0604020202020204" pitchFamily="34" charset="0"/>
              </a:rPr>
              <a:t>Preliminary design of the preferred route and </a:t>
            </a:r>
            <a:r>
              <a:rPr lang="en-US" sz="4800">
                <a:latin typeface="Arial" panose="020B0604020202020204" pitchFamily="34" charset="0"/>
                <a:cs typeface="Arial" panose="020B0604020202020204" pitchFamily="34" charset="0"/>
              </a:rPr>
              <a:t>supporting infrastructure</a:t>
            </a:r>
          </a:p>
          <a:p>
            <a:pPr lvl="2"/>
            <a:r>
              <a:rPr lang="en-US" sz="4800">
                <a:latin typeface="Arial" panose="020B0604020202020204" pitchFamily="34" charset="0"/>
                <a:cs typeface="Arial" panose="020B0604020202020204" pitchFamily="34" charset="0"/>
              </a:rPr>
              <a:t>The </a:t>
            </a:r>
            <a:r>
              <a:rPr lang="en-US" sz="4800" dirty="0">
                <a:latin typeface="Arial" panose="020B0604020202020204" pitchFamily="34" charset="0"/>
                <a:cs typeface="Arial" panose="020B0604020202020204" pitchFamily="34" charset="0"/>
              </a:rPr>
              <a:t>effects assessment of the preferred route and other project components, including the development of design refinements, mitigation measures and monitoring to address any potential effects and conclusions of the assessment.  </a:t>
            </a:r>
            <a:endParaRPr lang="en-CA" sz="4800" dirty="0">
              <a:latin typeface="Arial" panose="020B0604020202020204" pitchFamily="34" charset="0"/>
              <a:cs typeface="Arial" panose="020B0604020202020204" pitchFamily="34" charset="0"/>
            </a:endParaRPr>
          </a:p>
          <a:p>
            <a:pPr lvl="1"/>
            <a:endParaRPr lang="en-CA" sz="3700" dirty="0">
              <a:latin typeface="Arial" panose="020B0604020202020204" pitchFamily="34" charset="0"/>
              <a:cs typeface="Arial" panose="020B0604020202020204" pitchFamily="34" charset="0"/>
            </a:endParaRPr>
          </a:p>
          <a:p>
            <a:endParaRPr lang="en-US" dirty="0"/>
          </a:p>
          <a:p>
            <a:endParaRPr lang="en-US" dirty="0"/>
          </a:p>
        </p:txBody>
      </p:sp>
      <p:sp>
        <p:nvSpPr>
          <p:cNvPr id="4" name="Slide Number Placeholder 3">
            <a:extLst>
              <a:ext uri="{FF2B5EF4-FFF2-40B4-BE49-F238E27FC236}">
                <a16:creationId xmlns:a16="http://schemas.microsoft.com/office/drawing/2014/main" id="{F512B577-5567-694F-A705-286549B0FE28}"/>
              </a:ext>
            </a:extLst>
          </p:cNvPr>
          <p:cNvSpPr>
            <a:spLocks noGrp="1"/>
          </p:cNvSpPr>
          <p:nvPr>
            <p:ph type="sldNum" sz="quarter" idx="11"/>
          </p:nvPr>
        </p:nvSpPr>
        <p:spPr/>
        <p:txBody>
          <a:bodyPr>
            <a:normAutofit fontScale="85000" lnSpcReduction="20000"/>
          </a:bodyPr>
          <a:lstStyle/>
          <a:p>
            <a:pPr>
              <a:defRPr/>
            </a:pPr>
            <a:fld id="{AF1BBC69-2E9B-FC41-BE79-F3FFB17D1297}" type="slidenum">
              <a:rPr lang="en-CA" smtClean="0"/>
              <a:pPr>
                <a:defRPr/>
              </a:pPr>
              <a:t>15</a:t>
            </a:fld>
            <a:endParaRPr lang="en-CA"/>
          </a:p>
        </p:txBody>
      </p:sp>
    </p:spTree>
    <p:extLst>
      <p:ext uri="{BB962C8B-B14F-4D97-AF65-F5344CB8AC3E}">
        <p14:creationId xmlns:p14="http://schemas.microsoft.com/office/powerpoint/2010/main" val="3788487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5F504-0310-F741-8DC0-F37155645345}"/>
              </a:ext>
            </a:extLst>
          </p:cNvPr>
          <p:cNvSpPr>
            <a:spLocks noGrp="1"/>
          </p:cNvSpPr>
          <p:nvPr>
            <p:ph type="title"/>
          </p:nvPr>
        </p:nvSpPr>
        <p:spPr/>
        <p:txBody>
          <a:bodyPr/>
          <a:lstStyle/>
          <a:p>
            <a:r>
              <a:rPr lang="en-US" dirty="0"/>
              <a:t>GLP Member Comments</a:t>
            </a:r>
          </a:p>
        </p:txBody>
      </p:sp>
      <p:sp>
        <p:nvSpPr>
          <p:cNvPr id="3" name="Content Placeholder 2">
            <a:extLst>
              <a:ext uri="{FF2B5EF4-FFF2-40B4-BE49-F238E27FC236}">
                <a16:creationId xmlns:a16="http://schemas.microsoft.com/office/drawing/2014/main" id="{8A59D708-694A-C147-B7D9-2D50486EC939}"/>
              </a:ext>
            </a:extLst>
          </p:cNvPr>
          <p:cNvSpPr>
            <a:spLocks noGrp="1"/>
          </p:cNvSpPr>
          <p:nvPr>
            <p:ph sz="quarter" idx="1"/>
          </p:nvPr>
        </p:nvSpPr>
        <p:spPr/>
        <p:txBody>
          <a:bodyPr>
            <a:normAutofit fontScale="92500" lnSpcReduction="10000"/>
          </a:bodyPr>
          <a:lstStyle/>
          <a:p>
            <a:r>
              <a:rPr lang="en-US" dirty="0"/>
              <a:t>Comments will be collected on the 5 issues from</a:t>
            </a:r>
          </a:p>
          <a:p>
            <a:pPr lvl="1"/>
            <a:r>
              <a:rPr lang="en-US" dirty="0"/>
              <a:t>The GLP Board</a:t>
            </a:r>
          </a:p>
          <a:p>
            <a:pPr lvl="1"/>
            <a:r>
              <a:rPr lang="en-US" dirty="0"/>
              <a:t>The GLP Protection Committee</a:t>
            </a:r>
          </a:p>
          <a:p>
            <a:pPr lvl="1"/>
            <a:r>
              <a:rPr lang="en-US" dirty="0"/>
              <a:t>GLP Partner Communities and their members</a:t>
            </a:r>
          </a:p>
          <a:p>
            <a:r>
              <a:rPr lang="en-US" dirty="0"/>
              <a:t>Further Comments can be submitted to</a:t>
            </a:r>
          </a:p>
          <a:p>
            <a:pPr lvl="1"/>
            <a:r>
              <a:rPr lang="en-US" dirty="0"/>
              <a:t>Cathy Banning  - Maawandoon </a:t>
            </a:r>
            <a:r>
              <a:rPr lang="en-US" dirty="0">
                <a:hlinkClick r:id="rId2"/>
              </a:rPr>
              <a:t>cathy.banning@Maawandoon.ca</a:t>
            </a:r>
            <a:endParaRPr lang="en-US" dirty="0"/>
          </a:p>
          <a:p>
            <a:pPr lvl="1"/>
            <a:r>
              <a:rPr lang="en-US" dirty="0"/>
              <a:t>Marvin Pelletier – Maawandoon </a:t>
            </a:r>
            <a:r>
              <a:rPr lang="en-US" dirty="0">
                <a:hlinkClick r:id="rId3"/>
              </a:rPr>
              <a:t>marvin.pelletier@Maawandoon.ca</a:t>
            </a:r>
            <a:endParaRPr lang="en-US" dirty="0"/>
          </a:p>
          <a:p>
            <a:pPr lvl="1"/>
            <a:r>
              <a:rPr lang="en-US" dirty="0"/>
              <a:t>Darren Harper  - </a:t>
            </a:r>
            <a:r>
              <a:rPr lang="en-US" dirty="0" err="1"/>
              <a:t>Maawandoon</a:t>
            </a:r>
            <a:r>
              <a:rPr lang="en-US" dirty="0"/>
              <a:t> </a:t>
            </a:r>
            <a:r>
              <a:rPr lang="en-US" dirty="0">
                <a:hlinkClick r:id="rId4"/>
              </a:rPr>
              <a:t>darren.harper@Maawandoon.ca</a:t>
            </a:r>
            <a:endParaRPr lang="en-US" dirty="0"/>
          </a:p>
          <a:p>
            <a:endParaRPr lang="en-US" dirty="0"/>
          </a:p>
        </p:txBody>
      </p:sp>
      <p:sp>
        <p:nvSpPr>
          <p:cNvPr id="4" name="Slide Number Placeholder 3">
            <a:extLst>
              <a:ext uri="{FF2B5EF4-FFF2-40B4-BE49-F238E27FC236}">
                <a16:creationId xmlns:a16="http://schemas.microsoft.com/office/drawing/2014/main" id="{5BD5230D-D20B-5B43-9C68-4745B3910744}"/>
              </a:ext>
            </a:extLst>
          </p:cNvPr>
          <p:cNvSpPr>
            <a:spLocks noGrp="1"/>
          </p:cNvSpPr>
          <p:nvPr>
            <p:ph type="sldNum" sz="quarter" idx="11"/>
          </p:nvPr>
        </p:nvSpPr>
        <p:spPr/>
        <p:txBody>
          <a:bodyPr>
            <a:normAutofit fontScale="85000" lnSpcReduction="20000"/>
          </a:bodyPr>
          <a:lstStyle/>
          <a:p>
            <a:pPr>
              <a:defRPr/>
            </a:pPr>
            <a:fld id="{AF1BBC69-2E9B-FC41-BE79-F3FFB17D1297}" type="slidenum">
              <a:rPr lang="en-CA" smtClean="0"/>
              <a:pPr>
                <a:defRPr/>
              </a:pPr>
              <a:t>16</a:t>
            </a:fld>
            <a:endParaRPr lang="en-CA"/>
          </a:p>
        </p:txBody>
      </p:sp>
    </p:spTree>
    <p:extLst>
      <p:ext uri="{BB962C8B-B14F-4D97-AF65-F5344CB8AC3E}">
        <p14:creationId xmlns:p14="http://schemas.microsoft.com/office/powerpoint/2010/main" val="1048738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432E4-0A9D-E844-BAC3-0CDBE0493C95}"/>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The Waasigan Project</a:t>
            </a:r>
          </a:p>
        </p:txBody>
      </p:sp>
      <p:sp>
        <p:nvSpPr>
          <p:cNvPr id="3" name="Content Placeholder 2">
            <a:extLst>
              <a:ext uri="{FF2B5EF4-FFF2-40B4-BE49-F238E27FC236}">
                <a16:creationId xmlns:a16="http://schemas.microsoft.com/office/drawing/2014/main" id="{2D4795ED-FEFA-2848-B27E-450C1DF58190}"/>
              </a:ext>
            </a:extLst>
          </p:cNvPr>
          <p:cNvSpPr>
            <a:spLocks noGrp="1"/>
          </p:cNvSpPr>
          <p:nvPr>
            <p:ph sz="quarter" idx="1"/>
          </p:nvPr>
        </p:nvSpPr>
        <p:spPr/>
        <p:txBody>
          <a:bodyPr>
            <a:normAutofit fontScale="70000" lnSpcReduction="20000"/>
          </a:bodyPr>
          <a:lstStyle/>
          <a:p>
            <a:pPr lvl="0"/>
            <a:r>
              <a:rPr lang="en-CA" sz="2600" dirty="0">
                <a:latin typeface="Arial" panose="020B0604020202020204" pitchFamily="34" charset="0"/>
                <a:cs typeface="Arial" panose="020B0604020202020204" pitchFamily="34" charset="0"/>
              </a:rPr>
              <a:t>Hydro One received a letter from the Independent Electricity System Operator (IESO) on October 24, 2018 requesting Hydro One begin development work for the Northwest Bulk Transmission Line.</a:t>
            </a:r>
          </a:p>
          <a:p>
            <a:pPr lvl="0"/>
            <a:r>
              <a:rPr lang="en-CA" sz="2600" dirty="0">
                <a:latin typeface="Arial" panose="020B0604020202020204" pitchFamily="34" charset="0"/>
                <a:cs typeface="Arial" panose="020B0604020202020204" pitchFamily="34" charset="0"/>
              </a:rPr>
              <a:t>The IESO assessed the scope and schedule of the Northwest Bulk Transmission Line and confirmed the need anywhere from the mid-2020s to mid-2030s, to support growth and maintain reliable electricity supply in northwestern </a:t>
            </a:r>
          </a:p>
          <a:p>
            <a:pPr lvl="0"/>
            <a:r>
              <a:rPr lang="en-CA" sz="2600" dirty="0">
                <a:latin typeface="Arial" panose="020B0604020202020204" pitchFamily="34" charset="0"/>
                <a:cs typeface="Arial" panose="020B0604020202020204" pitchFamily="34" charset="0"/>
              </a:rPr>
              <a:t>The phases are as follows:</a:t>
            </a:r>
          </a:p>
          <a:p>
            <a:pPr lvl="1"/>
            <a:r>
              <a:rPr lang="en-CA" dirty="0">
                <a:latin typeface="Arial" panose="020B0604020202020204" pitchFamily="34" charset="0"/>
                <a:cs typeface="Arial" panose="020B0604020202020204" pitchFamily="34" charset="0"/>
              </a:rPr>
              <a:t>Phase 1 - a line from Thunder Bay to Atikokan;</a:t>
            </a:r>
          </a:p>
          <a:p>
            <a:pPr lvl="1"/>
            <a:r>
              <a:rPr lang="en-CA" dirty="0">
                <a:latin typeface="Arial" panose="020B0604020202020204" pitchFamily="34" charset="0"/>
                <a:cs typeface="Arial" panose="020B0604020202020204" pitchFamily="34" charset="0"/>
              </a:rPr>
              <a:t>Phase 2 - a line from Atikokan to Dryden; and</a:t>
            </a:r>
          </a:p>
          <a:p>
            <a:pPr lvl="1"/>
            <a:r>
              <a:rPr lang="en-CA" dirty="0">
                <a:latin typeface="Arial" panose="020B0604020202020204" pitchFamily="34" charset="0"/>
                <a:cs typeface="Arial" panose="020B0604020202020204" pitchFamily="34" charset="0"/>
              </a:rPr>
              <a:t>Phase 3 - a line from Dryden to the Manitoba border.</a:t>
            </a:r>
          </a:p>
          <a:p>
            <a:pPr lvl="0"/>
            <a:r>
              <a:rPr lang="en-CA" sz="2600" dirty="0">
                <a:latin typeface="Arial" panose="020B0604020202020204" pitchFamily="34" charset="0"/>
                <a:cs typeface="Arial" panose="020B0604020202020204" pitchFamily="34" charset="0"/>
              </a:rPr>
              <a:t>A Project area map is contained in Appendix A.</a:t>
            </a:r>
          </a:p>
          <a:p>
            <a:pPr lvl="0"/>
            <a:r>
              <a:rPr lang="en-CA" sz="2600" dirty="0">
                <a:latin typeface="Arial" panose="020B0604020202020204" pitchFamily="34" charset="0"/>
                <a:cs typeface="Arial" panose="020B0604020202020204" pitchFamily="34" charset="0"/>
              </a:rPr>
              <a:t>The consultation plan is a requirement of the Memorandum of Understanding between Ontario and Hydro One and provides the overarching plan for all Indigenous consultation, including the EA and all required permitting.</a:t>
            </a:r>
          </a:p>
          <a:p>
            <a:endParaRPr lang="en-US" dirty="0"/>
          </a:p>
        </p:txBody>
      </p:sp>
      <p:sp>
        <p:nvSpPr>
          <p:cNvPr id="4" name="Slide Number Placeholder 3">
            <a:extLst>
              <a:ext uri="{FF2B5EF4-FFF2-40B4-BE49-F238E27FC236}">
                <a16:creationId xmlns:a16="http://schemas.microsoft.com/office/drawing/2014/main" id="{938BB087-D213-7949-A4C7-DDE32B5CD6A4}"/>
              </a:ext>
            </a:extLst>
          </p:cNvPr>
          <p:cNvSpPr>
            <a:spLocks noGrp="1"/>
          </p:cNvSpPr>
          <p:nvPr>
            <p:ph type="sldNum" sz="quarter" idx="11"/>
          </p:nvPr>
        </p:nvSpPr>
        <p:spPr/>
        <p:txBody>
          <a:bodyPr>
            <a:normAutofit fontScale="85000" lnSpcReduction="20000"/>
          </a:bodyPr>
          <a:lstStyle/>
          <a:p>
            <a:pPr>
              <a:defRPr/>
            </a:pPr>
            <a:fld id="{AF1BBC69-2E9B-FC41-BE79-F3FFB17D1297}" type="slidenum">
              <a:rPr lang="en-CA" smtClean="0"/>
              <a:pPr>
                <a:defRPr/>
              </a:pPr>
              <a:t>2</a:t>
            </a:fld>
            <a:endParaRPr lang="en-CA"/>
          </a:p>
        </p:txBody>
      </p:sp>
    </p:spTree>
    <p:extLst>
      <p:ext uri="{BB962C8B-B14F-4D97-AF65-F5344CB8AC3E}">
        <p14:creationId xmlns:p14="http://schemas.microsoft.com/office/powerpoint/2010/main" val="1681740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B5023-EF1D-9D4E-9611-9A6B9F91527D}"/>
              </a:ext>
            </a:extLst>
          </p:cNvPr>
          <p:cNvSpPr>
            <a:spLocks noGrp="1"/>
          </p:cNvSpPr>
          <p:nvPr>
            <p:ph type="title"/>
          </p:nvPr>
        </p:nvSpPr>
        <p:spPr/>
        <p:txBody>
          <a:bodyPr/>
          <a:lstStyle/>
          <a:p>
            <a:pPr algn="ctr"/>
            <a:r>
              <a:rPr lang="en-US" sz="4000" dirty="0">
                <a:latin typeface="Arial" panose="020B0604020202020204" pitchFamily="34" charset="0"/>
                <a:cs typeface="Arial" panose="020B0604020202020204" pitchFamily="34" charset="0"/>
              </a:rPr>
              <a:t>The Waasigan Project Location</a:t>
            </a:r>
          </a:p>
        </p:txBody>
      </p:sp>
      <p:sp>
        <p:nvSpPr>
          <p:cNvPr id="4" name="Slide Number Placeholder 3">
            <a:extLst>
              <a:ext uri="{FF2B5EF4-FFF2-40B4-BE49-F238E27FC236}">
                <a16:creationId xmlns:a16="http://schemas.microsoft.com/office/drawing/2014/main" id="{3DAC16AD-1C94-1E48-A797-7F3FACCB996F}"/>
              </a:ext>
            </a:extLst>
          </p:cNvPr>
          <p:cNvSpPr>
            <a:spLocks noGrp="1"/>
          </p:cNvSpPr>
          <p:nvPr>
            <p:ph type="sldNum" sz="quarter" idx="11"/>
          </p:nvPr>
        </p:nvSpPr>
        <p:spPr/>
        <p:txBody>
          <a:bodyPr>
            <a:normAutofit fontScale="85000" lnSpcReduction="20000"/>
          </a:bodyPr>
          <a:lstStyle/>
          <a:p>
            <a:pPr>
              <a:defRPr/>
            </a:pPr>
            <a:fld id="{AF1BBC69-2E9B-FC41-BE79-F3FFB17D1297}" type="slidenum">
              <a:rPr lang="en-CA" smtClean="0"/>
              <a:pPr>
                <a:defRPr/>
              </a:pPr>
              <a:t>3</a:t>
            </a:fld>
            <a:endParaRPr lang="en-CA"/>
          </a:p>
        </p:txBody>
      </p:sp>
      <p:pic>
        <p:nvPicPr>
          <p:cNvPr id="7" name="Content Placeholder 6" descr="Map&#10;&#10;Description automatically generated">
            <a:extLst>
              <a:ext uri="{FF2B5EF4-FFF2-40B4-BE49-F238E27FC236}">
                <a16:creationId xmlns:a16="http://schemas.microsoft.com/office/drawing/2014/main" id="{2AAF613A-1B63-2F40-9B4F-0845564E2F27}"/>
              </a:ext>
            </a:extLst>
          </p:cNvPr>
          <p:cNvPicPr>
            <a:picLocks noGrp="1" noChangeAspect="1"/>
          </p:cNvPicPr>
          <p:nvPr>
            <p:ph sz="quarter" idx="1"/>
          </p:nvPr>
        </p:nvPicPr>
        <p:blipFill>
          <a:blip r:embed="rId2" cstate="email">
            <a:extLst>
              <a:ext uri="{28A0092B-C50C-407E-A947-70E740481C1C}">
                <a14:useLocalDpi xmlns:a14="http://schemas.microsoft.com/office/drawing/2010/main" val="0"/>
              </a:ext>
            </a:extLst>
          </a:blip>
          <a:stretch>
            <a:fillRect/>
          </a:stretch>
        </p:blipFill>
        <p:spPr>
          <a:xfrm>
            <a:off x="1126909" y="1600200"/>
            <a:ext cx="6836206" cy="4495800"/>
          </a:xfrm>
        </p:spPr>
      </p:pic>
    </p:spTree>
    <p:extLst>
      <p:ext uri="{BB962C8B-B14F-4D97-AF65-F5344CB8AC3E}">
        <p14:creationId xmlns:p14="http://schemas.microsoft.com/office/powerpoint/2010/main" val="2052785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1D0CE-72D6-014C-A7B8-B191A6554549}"/>
              </a:ext>
            </a:extLst>
          </p:cNvPr>
          <p:cNvSpPr>
            <a:spLocks noGrp="1"/>
          </p:cNvSpPr>
          <p:nvPr>
            <p:ph type="title"/>
          </p:nvPr>
        </p:nvSpPr>
        <p:spPr/>
        <p:txBody>
          <a:bodyPr/>
          <a:lstStyle/>
          <a:p>
            <a:pPr algn="ctr"/>
            <a:r>
              <a:rPr lang="en-CA" sz="3600" dirty="0">
                <a:latin typeface="Arial" panose="020B0604020202020204" pitchFamily="34" charset="0"/>
              </a:rPr>
              <a:t>About Gwayakocchigewin (GLP) </a:t>
            </a:r>
            <a:endParaRPr lang="en-US" sz="3600" dirty="0"/>
          </a:p>
        </p:txBody>
      </p:sp>
      <p:sp>
        <p:nvSpPr>
          <p:cNvPr id="3" name="Content Placeholder 2">
            <a:extLst>
              <a:ext uri="{FF2B5EF4-FFF2-40B4-BE49-F238E27FC236}">
                <a16:creationId xmlns:a16="http://schemas.microsoft.com/office/drawing/2014/main" id="{B2CE90CC-08FE-6640-A710-A84715DD2A64}"/>
              </a:ext>
            </a:extLst>
          </p:cNvPr>
          <p:cNvSpPr>
            <a:spLocks noGrp="1"/>
          </p:cNvSpPr>
          <p:nvPr>
            <p:ph sz="quarter" idx="1"/>
          </p:nvPr>
        </p:nvSpPr>
        <p:spPr/>
        <p:txBody>
          <a:bodyPr>
            <a:normAutofit fontScale="85000" lnSpcReduction="20000"/>
          </a:bodyPr>
          <a:lstStyle/>
          <a:p>
            <a:pPr fontAlgn="ctr">
              <a:spcBef>
                <a:spcPts val="0"/>
              </a:spcBef>
            </a:pPr>
            <a:r>
              <a:rPr lang="en-CA" dirty="0">
                <a:latin typeface="Arial" panose="020B0604020202020204" pitchFamily="34" charset="0"/>
              </a:rPr>
              <a:t>GLP is comprised of 8 communities;</a:t>
            </a:r>
          </a:p>
          <a:p>
            <a:pPr lvl="1" fontAlgn="ctr">
              <a:spcBef>
                <a:spcPts val="0"/>
              </a:spcBef>
            </a:pPr>
            <a:r>
              <a:rPr lang="en-CA" dirty="0">
                <a:latin typeface="Arial" panose="020B0604020202020204" pitchFamily="34" charset="0"/>
              </a:rPr>
              <a:t>Lac Seul First Nation,</a:t>
            </a:r>
          </a:p>
          <a:p>
            <a:pPr lvl="1" fontAlgn="ctr">
              <a:spcBef>
                <a:spcPts val="0"/>
              </a:spcBef>
            </a:pPr>
            <a:r>
              <a:rPr lang="en-CA" dirty="0">
                <a:latin typeface="Arial" panose="020B0604020202020204" pitchFamily="34" charset="0"/>
              </a:rPr>
              <a:t>Nigigoonsiminikaaning First Nation, </a:t>
            </a:r>
          </a:p>
          <a:p>
            <a:pPr lvl="1" fontAlgn="ctr">
              <a:spcBef>
                <a:spcPts val="0"/>
              </a:spcBef>
            </a:pPr>
            <a:r>
              <a:rPr lang="en-CA" dirty="0">
                <a:latin typeface="Arial" panose="020B0604020202020204" pitchFamily="34" charset="0"/>
              </a:rPr>
              <a:t>Wabigoon Lake Ojibway Nation, </a:t>
            </a:r>
          </a:p>
          <a:p>
            <a:pPr lvl="1" fontAlgn="ctr">
              <a:spcBef>
                <a:spcPts val="0"/>
              </a:spcBef>
            </a:pPr>
            <a:r>
              <a:rPr lang="en-CA" dirty="0">
                <a:latin typeface="Arial" panose="020B0604020202020204" pitchFamily="34" charset="0"/>
              </a:rPr>
              <a:t>Migisi Sahgaigan (Eagle Lake First Nation), </a:t>
            </a:r>
          </a:p>
          <a:p>
            <a:pPr lvl="1" fontAlgn="ctr">
              <a:spcBef>
                <a:spcPts val="0"/>
              </a:spcBef>
            </a:pPr>
            <a:r>
              <a:rPr lang="en-CA" dirty="0">
                <a:latin typeface="Arial" panose="020B0604020202020204" pitchFamily="34" charset="0"/>
              </a:rPr>
              <a:t>Fort William First Nation, </a:t>
            </a:r>
          </a:p>
          <a:p>
            <a:pPr lvl="1" fontAlgn="ctr">
              <a:spcBef>
                <a:spcPts val="0"/>
              </a:spcBef>
            </a:pPr>
            <a:r>
              <a:rPr lang="en-CA" dirty="0">
                <a:latin typeface="Arial" panose="020B0604020202020204" pitchFamily="34" charset="0"/>
              </a:rPr>
              <a:t>Lac La Croix First Nation, </a:t>
            </a:r>
          </a:p>
          <a:p>
            <a:pPr lvl="1" fontAlgn="ctr">
              <a:spcBef>
                <a:spcPts val="0"/>
              </a:spcBef>
            </a:pPr>
            <a:r>
              <a:rPr lang="en-CA" dirty="0">
                <a:latin typeface="Arial" panose="020B0604020202020204" pitchFamily="34" charset="0"/>
              </a:rPr>
              <a:t>Saugeen First Nation,</a:t>
            </a:r>
          </a:p>
          <a:p>
            <a:pPr lvl="1" fontAlgn="ctr">
              <a:spcBef>
                <a:spcPts val="0"/>
              </a:spcBef>
            </a:pPr>
            <a:r>
              <a:rPr lang="en-CA" dirty="0">
                <a:latin typeface="Arial" panose="020B0604020202020204" pitchFamily="34" charset="0"/>
              </a:rPr>
              <a:t>Seine River First Nation</a:t>
            </a:r>
          </a:p>
          <a:p>
            <a:pPr fontAlgn="ctr">
              <a:spcBef>
                <a:spcPts val="0"/>
              </a:spcBef>
            </a:pPr>
            <a:endParaRPr lang="en-CA" dirty="0">
              <a:latin typeface="Arial" panose="020B0604020202020204" pitchFamily="34" charset="0"/>
            </a:endParaRPr>
          </a:p>
          <a:p>
            <a:pPr fontAlgn="ctr">
              <a:spcBef>
                <a:spcPts val="0"/>
              </a:spcBef>
            </a:pPr>
            <a:r>
              <a:rPr lang="en-CA" dirty="0">
                <a:latin typeface="Arial" panose="020B0604020202020204" pitchFamily="34" charset="0"/>
              </a:rPr>
              <a:t>These communities have come together to protect their rights and interests of their Communities and their members in relation to the development of the Waasigan Transmission Line Project (the Project) within their traditional territory.  </a:t>
            </a:r>
            <a:endParaRPr lang="en-CA" sz="4000" dirty="0">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F4ACDA5F-CFA1-CA40-A0B3-C4A5884D7B26}"/>
              </a:ext>
            </a:extLst>
          </p:cNvPr>
          <p:cNvSpPr>
            <a:spLocks noGrp="1"/>
          </p:cNvSpPr>
          <p:nvPr>
            <p:ph type="sldNum" sz="quarter" idx="11"/>
          </p:nvPr>
        </p:nvSpPr>
        <p:spPr/>
        <p:txBody>
          <a:bodyPr>
            <a:normAutofit fontScale="85000" lnSpcReduction="20000"/>
          </a:bodyPr>
          <a:lstStyle/>
          <a:p>
            <a:pPr>
              <a:defRPr/>
            </a:pPr>
            <a:fld id="{AF1BBC69-2E9B-FC41-BE79-F3FFB17D1297}" type="slidenum">
              <a:rPr lang="en-CA" smtClean="0"/>
              <a:pPr>
                <a:defRPr/>
              </a:pPr>
              <a:t>4</a:t>
            </a:fld>
            <a:endParaRPr lang="en-CA"/>
          </a:p>
        </p:txBody>
      </p:sp>
    </p:spTree>
    <p:extLst>
      <p:ext uri="{BB962C8B-B14F-4D97-AF65-F5344CB8AC3E}">
        <p14:creationId xmlns:p14="http://schemas.microsoft.com/office/powerpoint/2010/main" val="3986197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E91CA-899F-834D-B185-AA27ABBDF281}"/>
              </a:ext>
            </a:extLst>
          </p:cNvPr>
          <p:cNvSpPr>
            <a:spLocks noGrp="1"/>
          </p:cNvSpPr>
          <p:nvPr>
            <p:ph type="title"/>
          </p:nvPr>
        </p:nvSpPr>
        <p:spPr/>
        <p:txBody>
          <a:bodyPr/>
          <a:lstStyle/>
          <a:p>
            <a:pPr algn="ctr"/>
            <a:r>
              <a:rPr lang="en-US" dirty="0"/>
              <a:t>Hydro One’s (HONI)Response</a:t>
            </a:r>
          </a:p>
        </p:txBody>
      </p:sp>
      <p:sp>
        <p:nvSpPr>
          <p:cNvPr id="3" name="Content Placeholder 2">
            <a:extLst>
              <a:ext uri="{FF2B5EF4-FFF2-40B4-BE49-F238E27FC236}">
                <a16:creationId xmlns:a16="http://schemas.microsoft.com/office/drawing/2014/main" id="{1709A9C6-C60E-3443-A259-B473CC5EC0CD}"/>
              </a:ext>
            </a:extLst>
          </p:cNvPr>
          <p:cNvSpPr>
            <a:spLocks noGrp="1"/>
          </p:cNvSpPr>
          <p:nvPr>
            <p:ph sz="quarter" idx="1"/>
          </p:nvPr>
        </p:nvSpPr>
        <p:spPr/>
        <p:txBody>
          <a:bodyPr/>
          <a:lstStyle/>
          <a:p>
            <a:r>
              <a:rPr lang="en-CA" b="1" dirty="0">
                <a:latin typeface="Arial" panose="020B0604020202020204" pitchFamily="34" charset="0"/>
                <a:cs typeface="Arial" panose="020B0604020202020204" pitchFamily="34" charset="0"/>
              </a:rPr>
              <a:t>Responses</a:t>
            </a:r>
          </a:p>
          <a:p>
            <a:pPr lvl="1"/>
            <a:r>
              <a:rPr lang="en-CA" dirty="0">
                <a:latin typeface="Arial" panose="020B0604020202020204" pitchFamily="34" charset="0"/>
                <a:cs typeface="Arial" panose="020B0604020202020204" pitchFamily="34" charset="0"/>
              </a:rPr>
              <a:t>October 31, 2021 HONI</a:t>
            </a:r>
          </a:p>
          <a:p>
            <a:pPr lvl="1"/>
            <a:r>
              <a:rPr lang="en-CA" dirty="0">
                <a:latin typeface="Arial" panose="020B0604020202020204" pitchFamily="34" charset="0"/>
                <a:cs typeface="Arial" panose="020B0604020202020204" pitchFamily="34" charset="0"/>
              </a:rPr>
              <a:t>November 8 GLP</a:t>
            </a:r>
          </a:p>
          <a:p>
            <a:pPr lvl="1"/>
            <a:r>
              <a:rPr lang="en-CA" dirty="0">
                <a:latin typeface="Arial" panose="020B0604020202020204" pitchFamily="34" charset="0"/>
                <a:cs typeface="Arial" panose="020B0604020202020204" pitchFamily="34" charset="0"/>
              </a:rPr>
              <a:t>November 15 HONI Final Response</a:t>
            </a:r>
          </a:p>
          <a:p>
            <a:endParaRPr lang="en-US" dirty="0"/>
          </a:p>
        </p:txBody>
      </p:sp>
      <p:sp>
        <p:nvSpPr>
          <p:cNvPr id="4" name="Slide Number Placeholder 3">
            <a:extLst>
              <a:ext uri="{FF2B5EF4-FFF2-40B4-BE49-F238E27FC236}">
                <a16:creationId xmlns:a16="http://schemas.microsoft.com/office/drawing/2014/main" id="{344BBA67-016D-834D-A298-E54C30EE56B4}"/>
              </a:ext>
            </a:extLst>
          </p:cNvPr>
          <p:cNvSpPr>
            <a:spLocks noGrp="1"/>
          </p:cNvSpPr>
          <p:nvPr>
            <p:ph type="sldNum" sz="quarter" idx="11"/>
          </p:nvPr>
        </p:nvSpPr>
        <p:spPr/>
        <p:txBody>
          <a:bodyPr>
            <a:normAutofit fontScale="85000" lnSpcReduction="20000"/>
          </a:bodyPr>
          <a:lstStyle/>
          <a:p>
            <a:pPr>
              <a:defRPr/>
            </a:pPr>
            <a:fld id="{AF1BBC69-2E9B-FC41-BE79-F3FFB17D1297}" type="slidenum">
              <a:rPr lang="en-CA" smtClean="0"/>
              <a:pPr>
                <a:defRPr/>
              </a:pPr>
              <a:t>5</a:t>
            </a:fld>
            <a:endParaRPr lang="en-CA"/>
          </a:p>
        </p:txBody>
      </p:sp>
    </p:spTree>
    <p:extLst>
      <p:ext uri="{BB962C8B-B14F-4D97-AF65-F5344CB8AC3E}">
        <p14:creationId xmlns:p14="http://schemas.microsoft.com/office/powerpoint/2010/main" val="2420513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25AB4-D793-0041-B956-DA69233085FA}"/>
              </a:ext>
            </a:extLst>
          </p:cNvPr>
          <p:cNvSpPr>
            <a:spLocks noGrp="1"/>
          </p:cNvSpPr>
          <p:nvPr>
            <p:ph type="title"/>
          </p:nvPr>
        </p:nvSpPr>
        <p:spPr/>
        <p:txBody>
          <a:bodyPr/>
          <a:lstStyle/>
          <a:p>
            <a:pPr algn="ctr"/>
            <a:r>
              <a:rPr lang="en-US" sz="4000" dirty="0">
                <a:latin typeface="Arial" panose="020B0604020202020204" pitchFamily="34" charset="0"/>
                <a:cs typeface="Arial" panose="020B0604020202020204" pitchFamily="34" charset="0"/>
              </a:rPr>
              <a:t>Waasigan Project Schedule</a:t>
            </a:r>
          </a:p>
        </p:txBody>
      </p:sp>
      <p:graphicFrame>
        <p:nvGraphicFramePr>
          <p:cNvPr id="5" name="Content Placeholder 4">
            <a:extLst>
              <a:ext uri="{FF2B5EF4-FFF2-40B4-BE49-F238E27FC236}">
                <a16:creationId xmlns:a16="http://schemas.microsoft.com/office/drawing/2014/main" id="{D00DF3C2-B2C4-374F-95D4-4A3EF3040FC4}"/>
              </a:ext>
            </a:extLst>
          </p:cNvPr>
          <p:cNvGraphicFramePr>
            <a:graphicFrameLocks noGrp="1"/>
          </p:cNvGraphicFramePr>
          <p:nvPr>
            <p:ph sz="quarter" idx="1"/>
            <p:extLst>
              <p:ext uri="{D42A27DB-BD31-4B8C-83A1-F6EECF244321}">
                <p14:modId xmlns:p14="http://schemas.microsoft.com/office/powerpoint/2010/main" val="868830592"/>
              </p:ext>
            </p:extLst>
          </p:nvPr>
        </p:nvGraphicFramePr>
        <p:xfrm>
          <a:off x="2596550" y="1546319"/>
          <a:ext cx="3896925" cy="4495798"/>
        </p:xfrm>
        <a:graphic>
          <a:graphicData uri="http://schemas.openxmlformats.org/drawingml/2006/table">
            <a:tbl>
              <a:tblPr firstRow="1" firstCol="1" bandRow="1">
                <a:tableStyleId>{5C22544A-7EE6-4342-B048-85BDC9FD1C3A}</a:tableStyleId>
              </a:tblPr>
              <a:tblGrid>
                <a:gridCol w="2627012">
                  <a:extLst>
                    <a:ext uri="{9D8B030D-6E8A-4147-A177-3AD203B41FA5}">
                      <a16:colId xmlns:a16="http://schemas.microsoft.com/office/drawing/2014/main" val="858471543"/>
                    </a:ext>
                  </a:extLst>
                </a:gridCol>
                <a:gridCol w="1269913">
                  <a:extLst>
                    <a:ext uri="{9D8B030D-6E8A-4147-A177-3AD203B41FA5}">
                      <a16:colId xmlns:a16="http://schemas.microsoft.com/office/drawing/2014/main" val="3504061029"/>
                    </a:ext>
                  </a:extLst>
                </a:gridCol>
              </a:tblGrid>
              <a:tr h="252315">
                <a:tc>
                  <a:txBody>
                    <a:bodyPr/>
                    <a:lstStyle/>
                    <a:p>
                      <a:pPr algn="ctr">
                        <a:lnSpc>
                          <a:spcPct val="115000"/>
                        </a:lnSpc>
                        <a:spcBef>
                          <a:spcPts val="100"/>
                        </a:spcBef>
                        <a:spcAft>
                          <a:spcPts val="100"/>
                        </a:spcAft>
                      </a:pPr>
                      <a:r>
                        <a:rPr lang="en-US" sz="900" b="0">
                          <a:solidFill>
                            <a:schemeClr val="tx1"/>
                          </a:solidFill>
                          <a:effectLst/>
                        </a:rPr>
                        <a:t>Activity</a:t>
                      </a:r>
                      <a:endParaRPr lang="en-CA" sz="9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54" marR="53854" marT="0" marB="0" anchor="ctr"/>
                </a:tc>
                <a:tc>
                  <a:txBody>
                    <a:bodyPr/>
                    <a:lstStyle/>
                    <a:p>
                      <a:pPr algn="ctr">
                        <a:lnSpc>
                          <a:spcPct val="115000"/>
                        </a:lnSpc>
                        <a:spcBef>
                          <a:spcPts val="100"/>
                        </a:spcBef>
                        <a:spcAft>
                          <a:spcPts val="100"/>
                        </a:spcAft>
                      </a:pPr>
                      <a:r>
                        <a:rPr lang="en-US" sz="900" b="0" dirty="0">
                          <a:solidFill>
                            <a:schemeClr val="tx1"/>
                          </a:solidFill>
                          <a:effectLst/>
                        </a:rPr>
                        <a:t>Timeline</a:t>
                      </a:r>
                      <a:endParaRPr lang="en-CA"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54" marR="53854" marT="0" marB="0" anchor="ctr"/>
                </a:tc>
                <a:extLst>
                  <a:ext uri="{0D108BD9-81ED-4DB2-BD59-A6C34878D82A}">
                    <a16:rowId xmlns:a16="http://schemas.microsoft.com/office/drawing/2014/main" val="1829511083"/>
                  </a:ext>
                </a:extLst>
              </a:tr>
              <a:tr h="252315">
                <a:tc>
                  <a:txBody>
                    <a:bodyPr/>
                    <a:lstStyle/>
                    <a:p>
                      <a:pPr algn="l">
                        <a:lnSpc>
                          <a:spcPct val="115000"/>
                        </a:lnSpc>
                        <a:spcBef>
                          <a:spcPts val="100"/>
                        </a:spcBef>
                        <a:spcAft>
                          <a:spcPts val="100"/>
                        </a:spcAft>
                      </a:pPr>
                      <a:r>
                        <a:rPr lang="en-US" sz="900" b="0" dirty="0">
                          <a:solidFill>
                            <a:schemeClr val="tx1"/>
                          </a:solidFill>
                          <a:effectLst/>
                        </a:rPr>
                        <a:t>Notice of Commencement of Terms of Reference</a:t>
                      </a:r>
                      <a:endParaRPr lang="en-CA"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54" marR="53854" marT="0" marB="0"/>
                </a:tc>
                <a:tc>
                  <a:txBody>
                    <a:bodyPr/>
                    <a:lstStyle/>
                    <a:p>
                      <a:pPr algn="l">
                        <a:lnSpc>
                          <a:spcPct val="115000"/>
                        </a:lnSpc>
                        <a:spcBef>
                          <a:spcPts val="100"/>
                        </a:spcBef>
                        <a:spcAft>
                          <a:spcPts val="100"/>
                        </a:spcAft>
                      </a:pPr>
                      <a:r>
                        <a:rPr lang="en-US" sz="900">
                          <a:effectLst/>
                        </a:rPr>
                        <a:t>April 24, 2019</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53854" marR="53854" marT="0" marB="0" anchor="ctr"/>
                </a:tc>
                <a:extLst>
                  <a:ext uri="{0D108BD9-81ED-4DB2-BD59-A6C34878D82A}">
                    <a16:rowId xmlns:a16="http://schemas.microsoft.com/office/drawing/2014/main" val="1523304759"/>
                  </a:ext>
                </a:extLst>
              </a:tr>
              <a:tr h="488674">
                <a:tc>
                  <a:txBody>
                    <a:bodyPr/>
                    <a:lstStyle/>
                    <a:p>
                      <a:pPr algn="l">
                        <a:lnSpc>
                          <a:spcPct val="115000"/>
                        </a:lnSpc>
                        <a:spcBef>
                          <a:spcPts val="100"/>
                        </a:spcBef>
                        <a:spcAft>
                          <a:spcPts val="100"/>
                        </a:spcAft>
                      </a:pPr>
                      <a:r>
                        <a:rPr lang="en-US" sz="900" b="0" dirty="0">
                          <a:solidFill>
                            <a:schemeClr val="tx1"/>
                          </a:solidFill>
                          <a:effectLst/>
                        </a:rPr>
                        <a:t>Consultation, data collection, and development of corridor alternatives</a:t>
                      </a:r>
                      <a:endParaRPr lang="en-CA"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54" marR="53854" marT="0" marB="0"/>
                </a:tc>
                <a:tc>
                  <a:txBody>
                    <a:bodyPr/>
                    <a:lstStyle/>
                    <a:p>
                      <a:pPr algn="l">
                        <a:lnSpc>
                          <a:spcPct val="115000"/>
                        </a:lnSpc>
                        <a:spcBef>
                          <a:spcPts val="100"/>
                        </a:spcBef>
                        <a:spcAft>
                          <a:spcPts val="100"/>
                        </a:spcAft>
                      </a:pPr>
                      <a:r>
                        <a:rPr lang="en-US" sz="900">
                          <a:effectLst/>
                        </a:rPr>
                        <a:t>Spring 2019 – Spring 2020</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53854" marR="53854" marT="0" marB="0" anchor="ctr"/>
                </a:tc>
                <a:extLst>
                  <a:ext uri="{0D108BD9-81ED-4DB2-BD59-A6C34878D82A}">
                    <a16:rowId xmlns:a16="http://schemas.microsoft.com/office/drawing/2014/main" val="3150875"/>
                  </a:ext>
                </a:extLst>
              </a:tr>
              <a:tr h="252315">
                <a:tc>
                  <a:txBody>
                    <a:bodyPr/>
                    <a:lstStyle/>
                    <a:p>
                      <a:pPr algn="l">
                        <a:lnSpc>
                          <a:spcPct val="115000"/>
                        </a:lnSpc>
                        <a:spcBef>
                          <a:spcPts val="100"/>
                        </a:spcBef>
                        <a:spcAft>
                          <a:spcPts val="100"/>
                        </a:spcAft>
                      </a:pPr>
                      <a:r>
                        <a:rPr lang="en-US" sz="900" b="0" dirty="0">
                          <a:solidFill>
                            <a:schemeClr val="tx1"/>
                          </a:solidFill>
                          <a:effectLst/>
                        </a:rPr>
                        <a:t>Draft Terms of Reference for review</a:t>
                      </a:r>
                      <a:endParaRPr lang="en-CA"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54" marR="53854" marT="0" marB="0"/>
                </a:tc>
                <a:tc>
                  <a:txBody>
                    <a:bodyPr/>
                    <a:lstStyle/>
                    <a:p>
                      <a:pPr algn="l">
                        <a:lnSpc>
                          <a:spcPct val="115000"/>
                        </a:lnSpc>
                        <a:spcBef>
                          <a:spcPts val="100"/>
                        </a:spcBef>
                        <a:spcAft>
                          <a:spcPts val="100"/>
                        </a:spcAft>
                      </a:pPr>
                      <a:r>
                        <a:rPr lang="en-US" sz="900">
                          <a:effectLst/>
                        </a:rPr>
                        <a:t>June 2020</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53854" marR="53854" marT="0" marB="0" anchor="ctr"/>
                </a:tc>
                <a:extLst>
                  <a:ext uri="{0D108BD9-81ED-4DB2-BD59-A6C34878D82A}">
                    <a16:rowId xmlns:a16="http://schemas.microsoft.com/office/drawing/2014/main" val="1033154368"/>
                  </a:ext>
                </a:extLst>
              </a:tr>
              <a:tr h="488674">
                <a:tc>
                  <a:txBody>
                    <a:bodyPr/>
                    <a:lstStyle/>
                    <a:p>
                      <a:pPr algn="l">
                        <a:lnSpc>
                          <a:spcPct val="115000"/>
                        </a:lnSpc>
                        <a:spcBef>
                          <a:spcPts val="100"/>
                        </a:spcBef>
                        <a:spcAft>
                          <a:spcPts val="100"/>
                        </a:spcAft>
                      </a:pPr>
                      <a:r>
                        <a:rPr lang="en-US" sz="900" b="0" dirty="0">
                          <a:solidFill>
                            <a:schemeClr val="tx1"/>
                          </a:solidFill>
                          <a:effectLst/>
                        </a:rPr>
                        <a:t>Proposed </a:t>
                      </a:r>
                      <a:r>
                        <a:rPr lang="en-US" sz="900" b="0" baseline="0" dirty="0">
                          <a:solidFill>
                            <a:schemeClr val="tx1"/>
                          </a:solidFill>
                          <a:effectLst/>
                        </a:rPr>
                        <a:t>Terms</a:t>
                      </a:r>
                      <a:r>
                        <a:rPr lang="en-US" sz="900" b="0" dirty="0">
                          <a:solidFill>
                            <a:schemeClr val="tx1"/>
                          </a:solidFill>
                          <a:effectLst/>
                        </a:rPr>
                        <a:t> of Reference Submitted to the Ministry of the Environment, Conservation and Parks</a:t>
                      </a:r>
                      <a:endParaRPr lang="en-CA"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54" marR="53854" marT="0" marB="0"/>
                </a:tc>
                <a:tc>
                  <a:txBody>
                    <a:bodyPr/>
                    <a:lstStyle/>
                    <a:p>
                      <a:pPr algn="l">
                        <a:lnSpc>
                          <a:spcPct val="115000"/>
                        </a:lnSpc>
                        <a:spcBef>
                          <a:spcPts val="100"/>
                        </a:spcBef>
                        <a:spcAft>
                          <a:spcPts val="100"/>
                        </a:spcAft>
                      </a:pPr>
                      <a:r>
                        <a:rPr lang="en-US" sz="900">
                          <a:effectLst/>
                        </a:rPr>
                        <a:t>October 2020</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53854" marR="53854" marT="0" marB="0" anchor="ctr"/>
                </a:tc>
                <a:extLst>
                  <a:ext uri="{0D108BD9-81ED-4DB2-BD59-A6C34878D82A}">
                    <a16:rowId xmlns:a16="http://schemas.microsoft.com/office/drawing/2014/main" val="1298433746"/>
                  </a:ext>
                </a:extLst>
              </a:tr>
              <a:tr h="488674">
                <a:tc>
                  <a:txBody>
                    <a:bodyPr/>
                    <a:lstStyle/>
                    <a:p>
                      <a:pPr algn="l">
                        <a:lnSpc>
                          <a:spcPct val="115000"/>
                        </a:lnSpc>
                        <a:spcBef>
                          <a:spcPts val="100"/>
                        </a:spcBef>
                        <a:spcAft>
                          <a:spcPts val="100"/>
                        </a:spcAft>
                      </a:pPr>
                      <a:r>
                        <a:rPr lang="en-US" sz="900" b="0" dirty="0">
                          <a:solidFill>
                            <a:schemeClr val="tx1"/>
                          </a:solidFill>
                          <a:effectLst/>
                        </a:rPr>
                        <a:t>Terms of Reference Approved by Ministry of the Environment, Conservation and Parks</a:t>
                      </a:r>
                      <a:endParaRPr lang="en-CA"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54" marR="53854" marT="0" marB="0"/>
                </a:tc>
                <a:tc>
                  <a:txBody>
                    <a:bodyPr/>
                    <a:lstStyle/>
                    <a:p>
                      <a:pPr algn="l">
                        <a:lnSpc>
                          <a:spcPct val="115000"/>
                        </a:lnSpc>
                        <a:spcBef>
                          <a:spcPts val="100"/>
                        </a:spcBef>
                        <a:spcAft>
                          <a:spcPts val="100"/>
                        </a:spcAft>
                      </a:pPr>
                      <a:r>
                        <a:rPr lang="en-US" sz="900">
                          <a:effectLst/>
                        </a:rPr>
                        <a:t>2021</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53854" marR="53854" marT="0" marB="0" anchor="ctr"/>
                </a:tc>
                <a:extLst>
                  <a:ext uri="{0D108BD9-81ED-4DB2-BD59-A6C34878D82A}">
                    <a16:rowId xmlns:a16="http://schemas.microsoft.com/office/drawing/2014/main" val="1071341281"/>
                  </a:ext>
                </a:extLst>
              </a:tr>
              <a:tr h="252315">
                <a:tc>
                  <a:txBody>
                    <a:bodyPr/>
                    <a:lstStyle/>
                    <a:p>
                      <a:pPr algn="l">
                        <a:lnSpc>
                          <a:spcPct val="115000"/>
                        </a:lnSpc>
                        <a:spcBef>
                          <a:spcPts val="100"/>
                        </a:spcBef>
                        <a:spcAft>
                          <a:spcPts val="100"/>
                        </a:spcAft>
                      </a:pPr>
                      <a:r>
                        <a:rPr lang="en-US" sz="900" b="0" dirty="0">
                          <a:solidFill>
                            <a:schemeClr val="tx1"/>
                          </a:solidFill>
                          <a:effectLst/>
                        </a:rPr>
                        <a:t>Notice of Commencement of Environmental Assessment</a:t>
                      </a:r>
                      <a:endParaRPr lang="en-CA"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54" marR="53854" marT="0" marB="0"/>
                </a:tc>
                <a:tc>
                  <a:txBody>
                    <a:bodyPr/>
                    <a:lstStyle/>
                    <a:p>
                      <a:pPr algn="l">
                        <a:lnSpc>
                          <a:spcPct val="115000"/>
                        </a:lnSpc>
                        <a:spcBef>
                          <a:spcPts val="100"/>
                        </a:spcBef>
                        <a:spcAft>
                          <a:spcPts val="100"/>
                        </a:spcAft>
                      </a:pPr>
                      <a:r>
                        <a:rPr lang="en-US" sz="900">
                          <a:effectLst/>
                        </a:rPr>
                        <a:t>2021</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53854" marR="53854" marT="0" marB="0" anchor="ctr"/>
                </a:tc>
                <a:extLst>
                  <a:ext uri="{0D108BD9-81ED-4DB2-BD59-A6C34878D82A}">
                    <a16:rowId xmlns:a16="http://schemas.microsoft.com/office/drawing/2014/main" val="1653119705"/>
                  </a:ext>
                </a:extLst>
              </a:tr>
              <a:tr h="488674">
                <a:tc>
                  <a:txBody>
                    <a:bodyPr/>
                    <a:lstStyle/>
                    <a:p>
                      <a:pPr algn="l">
                        <a:lnSpc>
                          <a:spcPct val="115000"/>
                        </a:lnSpc>
                        <a:spcBef>
                          <a:spcPts val="100"/>
                        </a:spcBef>
                        <a:spcAft>
                          <a:spcPts val="100"/>
                        </a:spcAft>
                      </a:pPr>
                      <a:r>
                        <a:rPr lang="en-US" sz="900" b="0" dirty="0">
                          <a:solidFill>
                            <a:schemeClr val="tx1"/>
                          </a:solidFill>
                          <a:effectLst/>
                        </a:rPr>
                        <a:t>Consultation and data collection on Environmental Assessment study areas</a:t>
                      </a:r>
                      <a:endParaRPr lang="en-CA"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54" marR="53854" marT="0" marB="0"/>
                </a:tc>
                <a:tc>
                  <a:txBody>
                    <a:bodyPr/>
                    <a:lstStyle/>
                    <a:p>
                      <a:pPr algn="l">
                        <a:lnSpc>
                          <a:spcPct val="115000"/>
                        </a:lnSpc>
                        <a:spcBef>
                          <a:spcPts val="100"/>
                        </a:spcBef>
                        <a:spcAft>
                          <a:spcPts val="100"/>
                        </a:spcAft>
                      </a:pPr>
                      <a:r>
                        <a:rPr lang="en-US" sz="900">
                          <a:effectLst/>
                        </a:rPr>
                        <a:t>2021 - 2022</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53854" marR="53854" marT="0" marB="0" anchor="ctr"/>
                </a:tc>
                <a:extLst>
                  <a:ext uri="{0D108BD9-81ED-4DB2-BD59-A6C34878D82A}">
                    <a16:rowId xmlns:a16="http://schemas.microsoft.com/office/drawing/2014/main" val="3041625617"/>
                  </a:ext>
                </a:extLst>
              </a:tr>
              <a:tr h="269269">
                <a:tc>
                  <a:txBody>
                    <a:bodyPr/>
                    <a:lstStyle/>
                    <a:p>
                      <a:pPr algn="l">
                        <a:lnSpc>
                          <a:spcPct val="115000"/>
                        </a:lnSpc>
                        <a:spcBef>
                          <a:spcPts val="100"/>
                        </a:spcBef>
                        <a:spcAft>
                          <a:spcPts val="100"/>
                        </a:spcAft>
                      </a:pPr>
                      <a:r>
                        <a:rPr lang="en-US" sz="900" b="0" dirty="0">
                          <a:solidFill>
                            <a:schemeClr val="tx1"/>
                          </a:solidFill>
                          <a:effectLst/>
                        </a:rPr>
                        <a:t>Draft Environmental Assessment review</a:t>
                      </a:r>
                      <a:endParaRPr lang="en-CA"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54" marR="53854" marT="0" marB="0"/>
                </a:tc>
                <a:tc>
                  <a:txBody>
                    <a:bodyPr/>
                    <a:lstStyle/>
                    <a:p>
                      <a:pPr algn="l">
                        <a:lnSpc>
                          <a:spcPct val="115000"/>
                        </a:lnSpc>
                        <a:spcBef>
                          <a:spcPts val="100"/>
                        </a:spcBef>
                        <a:spcAft>
                          <a:spcPts val="100"/>
                        </a:spcAft>
                      </a:pPr>
                      <a:r>
                        <a:rPr lang="en-US" sz="900">
                          <a:effectLst/>
                        </a:rPr>
                        <a:t>2022</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53854" marR="53854" marT="0" marB="0" anchor="ctr"/>
                </a:tc>
                <a:extLst>
                  <a:ext uri="{0D108BD9-81ED-4DB2-BD59-A6C34878D82A}">
                    <a16:rowId xmlns:a16="http://schemas.microsoft.com/office/drawing/2014/main" val="1881968451"/>
                  </a:ext>
                </a:extLst>
              </a:tr>
              <a:tr h="252315">
                <a:tc>
                  <a:txBody>
                    <a:bodyPr/>
                    <a:lstStyle/>
                    <a:p>
                      <a:pPr algn="l">
                        <a:lnSpc>
                          <a:spcPct val="115000"/>
                        </a:lnSpc>
                        <a:spcBef>
                          <a:spcPts val="100"/>
                        </a:spcBef>
                        <a:spcAft>
                          <a:spcPts val="100"/>
                        </a:spcAft>
                      </a:pPr>
                      <a:r>
                        <a:rPr lang="en-US" sz="900" b="0" dirty="0">
                          <a:solidFill>
                            <a:schemeClr val="tx1"/>
                          </a:solidFill>
                          <a:effectLst/>
                        </a:rPr>
                        <a:t>Leave to Construct (Section 92) application submission</a:t>
                      </a:r>
                      <a:endParaRPr lang="en-CA"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54" marR="53854" marT="0" marB="0"/>
                </a:tc>
                <a:tc>
                  <a:txBody>
                    <a:bodyPr/>
                    <a:lstStyle/>
                    <a:p>
                      <a:pPr algn="l">
                        <a:lnSpc>
                          <a:spcPct val="115000"/>
                        </a:lnSpc>
                        <a:spcBef>
                          <a:spcPts val="100"/>
                        </a:spcBef>
                        <a:spcAft>
                          <a:spcPts val="100"/>
                        </a:spcAft>
                      </a:pPr>
                      <a:r>
                        <a:rPr lang="en-US" sz="900">
                          <a:effectLst/>
                        </a:rPr>
                        <a:t>2022</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53854" marR="53854" marT="0" marB="0" anchor="ctr"/>
                </a:tc>
                <a:extLst>
                  <a:ext uri="{0D108BD9-81ED-4DB2-BD59-A6C34878D82A}">
                    <a16:rowId xmlns:a16="http://schemas.microsoft.com/office/drawing/2014/main" val="1436919251"/>
                  </a:ext>
                </a:extLst>
              </a:tr>
              <a:tr h="488674">
                <a:tc>
                  <a:txBody>
                    <a:bodyPr/>
                    <a:lstStyle/>
                    <a:p>
                      <a:pPr algn="l">
                        <a:lnSpc>
                          <a:spcPct val="115000"/>
                        </a:lnSpc>
                        <a:spcBef>
                          <a:spcPts val="100"/>
                        </a:spcBef>
                        <a:spcAft>
                          <a:spcPts val="100"/>
                        </a:spcAft>
                      </a:pPr>
                      <a:r>
                        <a:rPr lang="en-US" sz="900" b="0" dirty="0">
                          <a:solidFill>
                            <a:schemeClr val="tx1"/>
                          </a:solidFill>
                          <a:effectLst/>
                        </a:rPr>
                        <a:t>Decision on Environmental Assessment by Ministry of the Environment, Conservation and Parks</a:t>
                      </a:r>
                      <a:endParaRPr lang="en-CA"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54" marR="53854" marT="0" marB="0"/>
                </a:tc>
                <a:tc>
                  <a:txBody>
                    <a:bodyPr/>
                    <a:lstStyle/>
                    <a:p>
                      <a:pPr algn="l">
                        <a:lnSpc>
                          <a:spcPct val="115000"/>
                        </a:lnSpc>
                        <a:spcBef>
                          <a:spcPts val="100"/>
                        </a:spcBef>
                        <a:spcAft>
                          <a:spcPts val="100"/>
                        </a:spcAft>
                      </a:pPr>
                      <a:r>
                        <a:rPr lang="en-US" sz="900">
                          <a:effectLst/>
                        </a:rPr>
                        <a:t>2023/2024</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53854" marR="53854" marT="0" marB="0" anchor="ctr"/>
                </a:tc>
                <a:extLst>
                  <a:ext uri="{0D108BD9-81ED-4DB2-BD59-A6C34878D82A}">
                    <a16:rowId xmlns:a16="http://schemas.microsoft.com/office/drawing/2014/main" val="2768951314"/>
                  </a:ext>
                </a:extLst>
              </a:tr>
              <a:tr h="252315">
                <a:tc>
                  <a:txBody>
                    <a:bodyPr/>
                    <a:lstStyle/>
                    <a:p>
                      <a:pPr algn="l">
                        <a:lnSpc>
                          <a:spcPct val="115000"/>
                        </a:lnSpc>
                        <a:spcBef>
                          <a:spcPts val="100"/>
                        </a:spcBef>
                        <a:spcAft>
                          <a:spcPts val="100"/>
                        </a:spcAft>
                      </a:pPr>
                      <a:r>
                        <a:rPr lang="en-US" sz="900" b="0" dirty="0">
                          <a:solidFill>
                            <a:schemeClr val="tx1"/>
                          </a:solidFill>
                          <a:effectLst/>
                        </a:rPr>
                        <a:t>Leave to Construct (Section 92) application approval </a:t>
                      </a:r>
                      <a:endParaRPr lang="en-CA"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54" marR="53854" marT="0" marB="0"/>
                </a:tc>
                <a:tc>
                  <a:txBody>
                    <a:bodyPr/>
                    <a:lstStyle/>
                    <a:p>
                      <a:pPr algn="l">
                        <a:lnSpc>
                          <a:spcPct val="115000"/>
                        </a:lnSpc>
                        <a:spcBef>
                          <a:spcPts val="100"/>
                        </a:spcBef>
                        <a:spcAft>
                          <a:spcPts val="100"/>
                        </a:spcAft>
                      </a:pPr>
                      <a:r>
                        <a:rPr lang="en-US" sz="900">
                          <a:effectLst/>
                        </a:rPr>
                        <a:t>2023/2024</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53854" marR="53854" marT="0" marB="0" anchor="ctr"/>
                </a:tc>
                <a:extLst>
                  <a:ext uri="{0D108BD9-81ED-4DB2-BD59-A6C34878D82A}">
                    <a16:rowId xmlns:a16="http://schemas.microsoft.com/office/drawing/2014/main" val="1300548760"/>
                  </a:ext>
                </a:extLst>
              </a:tr>
              <a:tr h="269269">
                <a:tc>
                  <a:txBody>
                    <a:bodyPr/>
                    <a:lstStyle/>
                    <a:p>
                      <a:pPr algn="l">
                        <a:lnSpc>
                          <a:spcPct val="115000"/>
                        </a:lnSpc>
                        <a:spcBef>
                          <a:spcPts val="100"/>
                        </a:spcBef>
                        <a:spcAft>
                          <a:spcPts val="100"/>
                        </a:spcAft>
                      </a:pPr>
                      <a:r>
                        <a:rPr lang="en-US" sz="900" b="0" dirty="0">
                          <a:solidFill>
                            <a:schemeClr val="tx1"/>
                          </a:solidFill>
                          <a:effectLst/>
                        </a:rPr>
                        <a:t>Complete development work</a:t>
                      </a:r>
                      <a:endParaRPr lang="en-CA"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54" marR="53854" marT="0" marB="0"/>
                </a:tc>
                <a:tc>
                  <a:txBody>
                    <a:bodyPr/>
                    <a:lstStyle/>
                    <a:p>
                      <a:pPr algn="l">
                        <a:lnSpc>
                          <a:spcPct val="115000"/>
                        </a:lnSpc>
                        <a:spcBef>
                          <a:spcPts val="100"/>
                        </a:spcBef>
                        <a:spcAft>
                          <a:spcPts val="100"/>
                        </a:spcAft>
                      </a:pPr>
                      <a:r>
                        <a:rPr lang="en-US" sz="900" dirty="0">
                          <a:effectLst/>
                        </a:rPr>
                        <a:t>By end of 2024</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54" marR="53854" marT="0" marB="0" anchor="ctr"/>
                </a:tc>
                <a:extLst>
                  <a:ext uri="{0D108BD9-81ED-4DB2-BD59-A6C34878D82A}">
                    <a16:rowId xmlns:a16="http://schemas.microsoft.com/office/drawing/2014/main" val="3924918335"/>
                  </a:ext>
                </a:extLst>
              </a:tr>
            </a:tbl>
          </a:graphicData>
        </a:graphic>
      </p:graphicFrame>
      <p:sp>
        <p:nvSpPr>
          <p:cNvPr id="4" name="Slide Number Placeholder 3">
            <a:extLst>
              <a:ext uri="{FF2B5EF4-FFF2-40B4-BE49-F238E27FC236}">
                <a16:creationId xmlns:a16="http://schemas.microsoft.com/office/drawing/2014/main" id="{287C10E2-B7C1-9D41-A289-22248D1BFFC9}"/>
              </a:ext>
            </a:extLst>
          </p:cNvPr>
          <p:cNvSpPr>
            <a:spLocks noGrp="1"/>
          </p:cNvSpPr>
          <p:nvPr>
            <p:ph type="sldNum" sz="quarter" idx="11"/>
          </p:nvPr>
        </p:nvSpPr>
        <p:spPr/>
        <p:txBody>
          <a:bodyPr>
            <a:normAutofit fontScale="85000" lnSpcReduction="20000"/>
          </a:bodyPr>
          <a:lstStyle/>
          <a:p>
            <a:pPr>
              <a:defRPr/>
            </a:pPr>
            <a:fld id="{AF1BBC69-2E9B-FC41-BE79-F3FFB17D1297}" type="slidenum">
              <a:rPr lang="en-CA" smtClean="0"/>
              <a:pPr>
                <a:defRPr/>
              </a:pPr>
              <a:t>6</a:t>
            </a:fld>
            <a:endParaRPr lang="en-CA"/>
          </a:p>
        </p:txBody>
      </p:sp>
    </p:spTree>
    <p:extLst>
      <p:ext uri="{BB962C8B-B14F-4D97-AF65-F5344CB8AC3E}">
        <p14:creationId xmlns:p14="http://schemas.microsoft.com/office/powerpoint/2010/main" val="3338818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CAE51-84D7-7B43-A1E4-07402A56B9F4}"/>
              </a:ext>
            </a:extLst>
          </p:cNvPr>
          <p:cNvSpPr>
            <a:spLocks noGrp="1"/>
          </p:cNvSpPr>
          <p:nvPr>
            <p:ph type="title"/>
          </p:nvPr>
        </p:nvSpPr>
        <p:spPr/>
        <p:txBody>
          <a:bodyPr/>
          <a:lstStyle/>
          <a:p>
            <a:pPr algn="ctr"/>
            <a:r>
              <a:rPr lang="en-US" sz="2800" dirty="0">
                <a:latin typeface="Arial" panose="020B0604020202020204" pitchFamily="34" charset="0"/>
                <a:cs typeface="Arial" panose="020B0604020202020204" pitchFamily="34" charset="0"/>
              </a:rPr>
              <a:t>The Waasigan Consultation Plan</a:t>
            </a:r>
          </a:p>
        </p:txBody>
      </p:sp>
      <p:sp>
        <p:nvSpPr>
          <p:cNvPr id="3" name="Content Placeholder 2">
            <a:extLst>
              <a:ext uri="{FF2B5EF4-FFF2-40B4-BE49-F238E27FC236}">
                <a16:creationId xmlns:a16="http://schemas.microsoft.com/office/drawing/2014/main" id="{50E9E67E-2AB5-E746-A854-D425591EC412}"/>
              </a:ext>
            </a:extLst>
          </p:cNvPr>
          <p:cNvSpPr>
            <a:spLocks noGrp="1"/>
          </p:cNvSpPr>
          <p:nvPr>
            <p:ph sz="quarter" idx="1"/>
          </p:nvPr>
        </p:nvSpPr>
        <p:spPr/>
        <p:txBody>
          <a:bodyPr>
            <a:normAutofit fontScale="77500" lnSpcReduction="20000"/>
          </a:bodyPr>
          <a:lstStyle/>
          <a:p>
            <a:r>
              <a:rPr lang="en-CA" dirty="0"/>
              <a:t>The Waasigan Consultation Plan was set out into the following components;</a:t>
            </a:r>
          </a:p>
          <a:p>
            <a:pPr lvl="1"/>
            <a:r>
              <a:rPr lang="en-CA" dirty="0"/>
              <a:t>The Introduction</a:t>
            </a:r>
          </a:p>
          <a:p>
            <a:pPr lvl="1"/>
            <a:r>
              <a:rPr lang="en-CA" dirty="0"/>
              <a:t>A Project Overview	</a:t>
            </a:r>
          </a:p>
          <a:p>
            <a:pPr lvl="1"/>
            <a:r>
              <a:rPr lang="en-CA" dirty="0"/>
              <a:t>The Duty to Consult with Indigenous Peoples</a:t>
            </a:r>
          </a:p>
          <a:p>
            <a:pPr lvl="1"/>
            <a:r>
              <a:rPr lang="en-CA" dirty="0"/>
              <a:t>The Consultation Process</a:t>
            </a:r>
          </a:p>
          <a:p>
            <a:pPr lvl="1"/>
            <a:r>
              <a:rPr lang="en-CA" dirty="0"/>
              <a:t>Consultation Principles</a:t>
            </a:r>
          </a:p>
          <a:p>
            <a:pPr lvl="1"/>
            <a:r>
              <a:rPr lang="en-CA" dirty="0"/>
              <a:t>Consultation Objectives	</a:t>
            </a:r>
          </a:p>
          <a:p>
            <a:pPr lvl="1"/>
            <a:r>
              <a:rPr lang="en-CA" dirty="0"/>
              <a:t>Consultation Methodology</a:t>
            </a:r>
          </a:p>
          <a:p>
            <a:pPr lvl="1"/>
            <a:r>
              <a:rPr lang="en-CA" dirty="0"/>
              <a:t>Consultation Activities</a:t>
            </a:r>
          </a:p>
          <a:p>
            <a:pPr lvl="1"/>
            <a:r>
              <a:rPr lang="en-CA" dirty="0"/>
              <a:t>Consultation Timelines</a:t>
            </a:r>
          </a:p>
          <a:p>
            <a:pPr lvl="1"/>
            <a:r>
              <a:rPr lang="en-CA" dirty="0"/>
              <a:t>The Record of Consultation</a:t>
            </a:r>
          </a:p>
          <a:p>
            <a:r>
              <a:rPr lang="en-CA" dirty="0"/>
              <a:t>GLP Legal and Advisors provided written comments to the Ministry of Energy on the deficiencies in the Waasigan Consultation Plant</a:t>
            </a:r>
          </a:p>
          <a:p>
            <a:endParaRPr lang="en-US" dirty="0"/>
          </a:p>
        </p:txBody>
      </p:sp>
      <p:sp>
        <p:nvSpPr>
          <p:cNvPr id="4" name="Slide Number Placeholder 3">
            <a:extLst>
              <a:ext uri="{FF2B5EF4-FFF2-40B4-BE49-F238E27FC236}">
                <a16:creationId xmlns:a16="http://schemas.microsoft.com/office/drawing/2014/main" id="{4FA95FE5-5A90-C64D-B9C2-98F9F83CEE39}"/>
              </a:ext>
            </a:extLst>
          </p:cNvPr>
          <p:cNvSpPr>
            <a:spLocks noGrp="1"/>
          </p:cNvSpPr>
          <p:nvPr>
            <p:ph type="sldNum" sz="quarter" idx="11"/>
          </p:nvPr>
        </p:nvSpPr>
        <p:spPr/>
        <p:txBody>
          <a:bodyPr>
            <a:normAutofit fontScale="85000" lnSpcReduction="20000"/>
          </a:bodyPr>
          <a:lstStyle/>
          <a:p>
            <a:pPr>
              <a:defRPr/>
            </a:pPr>
            <a:fld id="{AF1BBC69-2E9B-FC41-BE79-F3FFB17D1297}" type="slidenum">
              <a:rPr lang="en-CA" smtClean="0"/>
              <a:pPr>
                <a:defRPr/>
              </a:pPr>
              <a:t>7</a:t>
            </a:fld>
            <a:endParaRPr lang="en-CA"/>
          </a:p>
        </p:txBody>
      </p:sp>
    </p:spTree>
    <p:extLst>
      <p:ext uri="{BB962C8B-B14F-4D97-AF65-F5344CB8AC3E}">
        <p14:creationId xmlns:p14="http://schemas.microsoft.com/office/powerpoint/2010/main" val="3539322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2E23B-FD2C-2F4F-A0D1-F5B3C4F90E3D}"/>
              </a:ext>
            </a:extLst>
          </p:cNvPr>
          <p:cNvSpPr>
            <a:spLocks noGrp="1"/>
          </p:cNvSpPr>
          <p:nvPr>
            <p:ph type="title"/>
          </p:nvPr>
        </p:nvSpPr>
        <p:spPr/>
        <p:txBody>
          <a:bodyPr/>
          <a:lstStyle/>
          <a:p>
            <a:pPr algn="ctr"/>
            <a:r>
              <a:rPr lang="en-US" sz="2400" dirty="0">
                <a:latin typeface="Arial" panose="020B0604020202020204" pitchFamily="34" charset="0"/>
                <a:cs typeface="Arial" panose="020B0604020202020204" pitchFamily="34" charset="0"/>
              </a:rPr>
              <a:t>Issue 1- Indigenous Participation in Plan Development</a:t>
            </a:r>
          </a:p>
        </p:txBody>
      </p:sp>
      <p:sp>
        <p:nvSpPr>
          <p:cNvPr id="3" name="Content Placeholder 2">
            <a:extLst>
              <a:ext uri="{FF2B5EF4-FFF2-40B4-BE49-F238E27FC236}">
                <a16:creationId xmlns:a16="http://schemas.microsoft.com/office/drawing/2014/main" id="{5D29ED75-FD14-944A-95A6-E3F6EA5B375B}"/>
              </a:ext>
            </a:extLst>
          </p:cNvPr>
          <p:cNvSpPr>
            <a:spLocks noGrp="1"/>
          </p:cNvSpPr>
          <p:nvPr>
            <p:ph sz="quarter" idx="1"/>
          </p:nvPr>
        </p:nvSpPr>
        <p:spPr/>
        <p:txBody>
          <a:bodyPr>
            <a:normAutofit/>
          </a:bodyPr>
          <a:lstStyle/>
          <a:p>
            <a:r>
              <a:rPr lang="en-US" sz="2400" dirty="0">
                <a:latin typeface="Arial" panose="020B0604020202020204" pitchFamily="34" charset="0"/>
                <a:cs typeface="Arial" panose="020B0604020202020204" pitchFamily="34" charset="0"/>
              </a:rPr>
              <a:t>HONI Consultation Plan (the Plan) was not developed in consultation with</a:t>
            </a:r>
            <a:r>
              <a:rPr lang="en-CA"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Indigenous communities and therefore is not mutually agreed on. Eight Indigenous</a:t>
            </a:r>
            <a:r>
              <a:rPr lang="en-CA"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communities have made efforts to establish and work within the GLP partnership to provide HONI with a single-window for communication that can be all-inclusive. Yet, the development of the Plan was completed without the input of Indigenous Communities and GLP. This action shows a lack of meaningful consultation, respect and partnership from HONI</a:t>
            </a:r>
            <a:r>
              <a:rPr lang="en-US" dirty="0"/>
              <a:t>. </a:t>
            </a:r>
            <a:endParaRPr lang="en-CA" dirty="0"/>
          </a:p>
          <a:p>
            <a:endParaRPr lang="en-US" dirty="0"/>
          </a:p>
        </p:txBody>
      </p:sp>
      <p:sp>
        <p:nvSpPr>
          <p:cNvPr id="4" name="Slide Number Placeholder 3">
            <a:extLst>
              <a:ext uri="{FF2B5EF4-FFF2-40B4-BE49-F238E27FC236}">
                <a16:creationId xmlns:a16="http://schemas.microsoft.com/office/drawing/2014/main" id="{904DE12A-F4F5-4148-A903-A6214FBB8AD8}"/>
              </a:ext>
            </a:extLst>
          </p:cNvPr>
          <p:cNvSpPr>
            <a:spLocks noGrp="1"/>
          </p:cNvSpPr>
          <p:nvPr>
            <p:ph type="sldNum" sz="quarter" idx="11"/>
          </p:nvPr>
        </p:nvSpPr>
        <p:spPr/>
        <p:txBody>
          <a:bodyPr>
            <a:normAutofit fontScale="85000" lnSpcReduction="20000"/>
          </a:bodyPr>
          <a:lstStyle/>
          <a:p>
            <a:pPr>
              <a:defRPr/>
            </a:pPr>
            <a:fld id="{AF1BBC69-2E9B-FC41-BE79-F3FFB17D1297}" type="slidenum">
              <a:rPr lang="en-CA" smtClean="0"/>
              <a:pPr>
                <a:defRPr/>
              </a:pPr>
              <a:t>8</a:t>
            </a:fld>
            <a:endParaRPr lang="en-CA"/>
          </a:p>
        </p:txBody>
      </p:sp>
    </p:spTree>
    <p:extLst>
      <p:ext uri="{BB962C8B-B14F-4D97-AF65-F5344CB8AC3E}">
        <p14:creationId xmlns:p14="http://schemas.microsoft.com/office/powerpoint/2010/main" val="2925926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DC4F1-2A32-E249-A8C6-86F0694E210A}"/>
              </a:ext>
            </a:extLst>
          </p:cNvPr>
          <p:cNvSpPr>
            <a:spLocks noGrp="1"/>
          </p:cNvSpPr>
          <p:nvPr>
            <p:ph type="title"/>
          </p:nvPr>
        </p:nvSpPr>
        <p:spPr/>
        <p:txBody>
          <a:bodyPr/>
          <a:lstStyle/>
          <a:p>
            <a:pPr algn="ctr"/>
            <a:r>
              <a:rPr lang="en-US" sz="2800" dirty="0">
                <a:latin typeface="Arial" panose="020B0604020202020204" pitchFamily="34" charset="0"/>
                <a:cs typeface="Arial" panose="020B0604020202020204" pitchFamily="34" charset="0"/>
              </a:rPr>
              <a:t>Issue 5 – Incorporating Indigenous Knowledge, Traditional Land Use</a:t>
            </a:r>
          </a:p>
        </p:txBody>
      </p:sp>
      <p:sp>
        <p:nvSpPr>
          <p:cNvPr id="3" name="Content Placeholder 2">
            <a:extLst>
              <a:ext uri="{FF2B5EF4-FFF2-40B4-BE49-F238E27FC236}">
                <a16:creationId xmlns:a16="http://schemas.microsoft.com/office/drawing/2014/main" id="{4AE69908-C991-864F-BCDE-A0A0F5E8B5D0}"/>
              </a:ext>
            </a:extLst>
          </p:cNvPr>
          <p:cNvSpPr>
            <a:spLocks noGrp="1"/>
          </p:cNvSpPr>
          <p:nvPr>
            <p:ph sz="quarter" idx="1"/>
          </p:nvPr>
        </p:nvSpPr>
        <p:spPr/>
        <p:txBody>
          <a:bodyPr/>
          <a:lstStyle/>
          <a:p>
            <a:r>
              <a:rPr lang="en-US" sz="2400" dirty="0">
                <a:latin typeface="Arial" panose="020B0604020202020204" pitchFamily="34" charset="0"/>
                <a:cs typeface="Arial" panose="020B0604020202020204" pitchFamily="34" charset="0"/>
              </a:rPr>
              <a:t>The amended Terms of Reference (TOR) still lacks the fair integration of Indigenous Knowledge (IK), Traditional Knowledge (TK), and Traditional Lands Use (TLU) as core components in the EA. IK/TK/TLU should be stipulated as baseline information to inform EA activities and decision making. IK/TK/TLU must be collected and used at the beginning of the EA. Currently, it is perceived that IK/TK/TLU will be supplementary information and simple "plugged in" when received.</a:t>
            </a:r>
            <a:endParaRPr lang="en-CA" sz="2400" dirty="0">
              <a:latin typeface="Arial" panose="020B060402020202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7EB7A656-D758-C14E-99F1-A243E6C681A2}"/>
              </a:ext>
            </a:extLst>
          </p:cNvPr>
          <p:cNvSpPr>
            <a:spLocks noGrp="1"/>
          </p:cNvSpPr>
          <p:nvPr>
            <p:ph type="sldNum" sz="quarter" idx="11"/>
          </p:nvPr>
        </p:nvSpPr>
        <p:spPr/>
        <p:txBody>
          <a:bodyPr>
            <a:normAutofit fontScale="85000" lnSpcReduction="20000"/>
          </a:bodyPr>
          <a:lstStyle/>
          <a:p>
            <a:pPr>
              <a:defRPr/>
            </a:pPr>
            <a:fld id="{AF1BBC69-2E9B-FC41-BE79-F3FFB17D1297}" type="slidenum">
              <a:rPr lang="en-CA" smtClean="0"/>
              <a:pPr>
                <a:defRPr/>
              </a:pPr>
              <a:t>9</a:t>
            </a:fld>
            <a:endParaRPr lang="en-CA"/>
          </a:p>
        </p:txBody>
      </p:sp>
    </p:spTree>
    <p:extLst>
      <p:ext uri="{BB962C8B-B14F-4D97-AF65-F5344CB8AC3E}">
        <p14:creationId xmlns:p14="http://schemas.microsoft.com/office/powerpoint/2010/main" val="259226293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Gwayakocchigewin LP - PPT Waasigan Consultation Plan Nov 12 2021" id="{840632EE-F1CE-7146-9709-BF1515A4C1F0}" vid="{1DEBC34F-0A43-834D-A2F9-92DF1BF0741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
  <TotalTime>63817</TotalTime>
  <Words>1925</Words>
  <Application>Microsoft Office PowerPoint</Application>
  <PresentationFormat>On-screen Show (4:3)</PresentationFormat>
  <Paragraphs>152</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ＭＳ Ｐゴシック</vt:lpstr>
      <vt:lpstr>Arial</vt:lpstr>
      <vt:lpstr>Calibri</vt:lpstr>
      <vt:lpstr>Lucida Grande</vt:lpstr>
      <vt:lpstr>Times New Roman</vt:lpstr>
      <vt:lpstr>Tw Cen MT</vt:lpstr>
      <vt:lpstr>Wingdings</vt:lpstr>
      <vt:lpstr>Median</vt:lpstr>
      <vt:lpstr>PowerPoint Presentation</vt:lpstr>
      <vt:lpstr>The Waasigan Project</vt:lpstr>
      <vt:lpstr>The Waasigan Project Location</vt:lpstr>
      <vt:lpstr>About Gwayakocchigewin (GLP) </vt:lpstr>
      <vt:lpstr>Hydro One’s (HONI)Response</vt:lpstr>
      <vt:lpstr>Waasigan Project Schedule</vt:lpstr>
      <vt:lpstr>The Waasigan Consultation Plan</vt:lpstr>
      <vt:lpstr>Issue 1- Indigenous Participation in Plan Development</vt:lpstr>
      <vt:lpstr>Issue 5 – Incorporating Indigenous Knowledge, Traditional Land Use</vt:lpstr>
      <vt:lpstr>Issue 1 - GLP and Indigenous Community Participation - Resolved</vt:lpstr>
      <vt:lpstr>Issue 2 - Impacts of the Pandemic - Unresolved </vt:lpstr>
      <vt:lpstr>Issue 3 Types of Accommodation - Unresolved </vt:lpstr>
      <vt:lpstr>Issue 4 - Dispute Resolution Process - Unresolved </vt:lpstr>
      <vt:lpstr>Issue 5 – Incorporating Indigenous Knowledge, Traditional Land Use - Unresolved</vt:lpstr>
      <vt:lpstr>Issue 5 – Incorporating Indigenous Knowledge, Traditional Land Use Continued - Unresolved</vt:lpstr>
      <vt:lpstr>GLP Member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Corridor Energy Group</dc:title>
  <dc:creator>margaretk</dc:creator>
  <cp:lastModifiedBy>Bess Legarde</cp:lastModifiedBy>
  <cp:revision>939</cp:revision>
  <cp:lastPrinted>2021-10-04T20:31:56Z</cp:lastPrinted>
  <dcterms:created xsi:type="dcterms:W3CDTF">2012-09-13T20:28:00Z</dcterms:created>
  <dcterms:modified xsi:type="dcterms:W3CDTF">2021-12-13T15:28:33Z</dcterms:modified>
</cp:coreProperties>
</file>